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09" r:id="rId2"/>
    <p:sldId id="304" r:id="rId3"/>
    <p:sldId id="260" r:id="rId4"/>
    <p:sldId id="305" r:id="rId5"/>
    <p:sldId id="296" r:id="rId6"/>
    <p:sldId id="285" r:id="rId7"/>
    <p:sldId id="298" r:id="rId8"/>
    <p:sldId id="274" r:id="rId9"/>
    <p:sldId id="299" r:id="rId10"/>
    <p:sldId id="267" r:id="rId11"/>
    <p:sldId id="273" r:id="rId12"/>
    <p:sldId id="271" r:id="rId13"/>
    <p:sldId id="294" r:id="rId14"/>
    <p:sldId id="264" r:id="rId15"/>
    <p:sldId id="301" r:id="rId16"/>
    <p:sldId id="302" r:id="rId17"/>
    <p:sldId id="290" r:id="rId18"/>
    <p:sldId id="300" r:id="rId19"/>
    <p:sldId id="291" r:id="rId20"/>
    <p:sldId id="275" r:id="rId21"/>
    <p:sldId id="276" r:id="rId22"/>
    <p:sldId id="278" r:id="rId23"/>
    <p:sldId id="277" r:id="rId24"/>
    <p:sldId id="268" r:id="rId25"/>
    <p:sldId id="286" r:id="rId26"/>
    <p:sldId id="287" r:id="rId27"/>
    <p:sldId id="288" r:id="rId28"/>
    <p:sldId id="303" r:id="rId29"/>
    <p:sldId id="263" r:id="rId30"/>
    <p:sldId id="265" r:id="rId31"/>
    <p:sldId id="284" r:id="rId32"/>
    <p:sldId id="282" r:id="rId33"/>
    <p:sldId id="283" r:id="rId34"/>
    <p:sldId id="310" r:id="rId35"/>
    <p:sldId id="307" r:id="rId36"/>
    <p:sldId id="281"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16" autoAdjust="0"/>
  </p:normalViewPr>
  <p:slideViewPr>
    <p:cSldViewPr>
      <p:cViewPr varScale="1">
        <p:scale>
          <a:sx n="64" d="100"/>
          <a:sy n="64" d="100"/>
        </p:scale>
        <p:origin x="-932" y="-64"/>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notesViewPr>
    <p:cSldViewPr>
      <p:cViewPr varScale="1">
        <p:scale>
          <a:sx n="51" d="100"/>
          <a:sy n="51" d="100"/>
        </p:scale>
        <p:origin x="-2357"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r>
              <a:rPr lang="en-US" smtClean="0"/>
              <a:t>April 4, 2017</a:t>
            </a:r>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www.bobvanoosterhout.com</a:t>
            </a: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F8F2977-1E80-491E-A048-28C7EC43B9BB}" type="slidenum">
              <a:rPr lang="en-US" smtClean="0"/>
              <a:t>‹#›</a:t>
            </a:fld>
            <a:endParaRPr lang="en-US"/>
          </a:p>
        </p:txBody>
      </p:sp>
    </p:spTree>
    <p:extLst>
      <p:ext uri="{BB962C8B-B14F-4D97-AF65-F5344CB8AC3E}">
        <p14:creationId xmlns:p14="http://schemas.microsoft.com/office/powerpoint/2010/main" val="21546121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r>
              <a:rPr lang="en-US" smtClean="0"/>
              <a:t>April 4, 2017</a:t>
            </a:r>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6"/>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r>
              <a:rPr lang="en-US" smtClean="0"/>
              <a:t>www.bobvanoosterhout.com</a:t>
            </a: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83D04639-1658-4B36-BEA3-2617DACE151C}" type="slidenum">
              <a:rPr lang="en-US" smtClean="0"/>
              <a:t>‹#›</a:t>
            </a:fld>
            <a:endParaRPr lang="en-US"/>
          </a:p>
        </p:txBody>
      </p:sp>
    </p:spTree>
    <p:extLst>
      <p:ext uri="{BB962C8B-B14F-4D97-AF65-F5344CB8AC3E}">
        <p14:creationId xmlns:p14="http://schemas.microsoft.com/office/powerpoint/2010/main" val="201218662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April 4, 2017</a:t>
            </a:r>
            <a:endParaRPr lang="en-US"/>
          </a:p>
        </p:txBody>
      </p:sp>
      <p:sp>
        <p:nvSpPr>
          <p:cNvPr id="5" name="Slide Number Placeholder 4"/>
          <p:cNvSpPr>
            <a:spLocks noGrp="1"/>
          </p:cNvSpPr>
          <p:nvPr>
            <p:ph type="sldNum" sz="quarter" idx="11"/>
          </p:nvPr>
        </p:nvSpPr>
        <p:spPr/>
        <p:txBody>
          <a:bodyPr/>
          <a:lstStyle/>
          <a:p>
            <a:fld id="{83D04639-1658-4B36-BEA3-2617DACE151C}" type="slidenum">
              <a:rPr lang="en-US" smtClean="0"/>
              <a:t>1</a:t>
            </a:fld>
            <a:endParaRPr lang="en-US"/>
          </a:p>
        </p:txBody>
      </p:sp>
      <p:sp>
        <p:nvSpPr>
          <p:cNvPr id="6" name="Footer Placeholder 5"/>
          <p:cNvSpPr>
            <a:spLocks noGrp="1"/>
          </p:cNvSpPr>
          <p:nvPr>
            <p:ph type="ftr" sz="quarter" idx="12"/>
          </p:nvPr>
        </p:nvSpPr>
        <p:spPr/>
        <p:txBody>
          <a:bodyPr/>
          <a:lstStyle/>
          <a:p>
            <a:r>
              <a:rPr lang="en-US" smtClean="0"/>
              <a:t>www.bobvanoosterhout.com</a:t>
            </a:r>
            <a:endParaRPr lang="en-US"/>
          </a:p>
        </p:txBody>
      </p:sp>
    </p:spTree>
    <p:extLst>
      <p:ext uri="{BB962C8B-B14F-4D97-AF65-F5344CB8AC3E}">
        <p14:creationId xmlns:p14="http://schemas.microsoft.com/office/powerpoint/2010/main" val="425108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April 4, 2017</a:t>
            </a:r>
            <a:endParaRPr lang="en-US"/>
          </a:p>
        </p:txBody>
      </p:sp>
      <p:sp>
        <p:nvSpPr>
          <p:cNvPr id="5" name="Footer Placeholder 4"/>
          <p:cNvSpPr>
            <a:spLocks noGrp="1"/>
          </p:cNvSpPr>
          <p:nvPr>
            <p:ph type="ftr" sz="quarter" idx="11"/>
          </p:nvPr>
        </p:nvSpPr>
        <p:spPr/>
        <p:txBody>
          <a:bodyPr/>
          <a:lstStyle/>
          <a:p>
            <a:r>
              <a:rPr lang="en-US" smtClean="0"/>
              <a:t>www.bobvanoosterhout.com</a:t>
            </a:r>
            <a:endParaRPr lang="en-US"/>
          </a:p>
        </p:txBody>
      </p:sp>
      <p:sp>
        <p:nvSpPr>
          <p:cNvPr id="6" name="Slide Number Placeholder 5"/>
          <p:cNvSpPr>
            <a:spLocks noGrp="1"/>
          </p:cNvSpPr>
          <p:nvPr>
            <p:ph type="sldNum" sz="quarter" idx="12"/>
          </p:nvPr>
        </p:nvSpPr>
        <p:spPr/>
        <p:txBody>
          <a:bodyPr/>
          <a:lstStyle/>
          <a:p>
            <a:fld id="{83D04639-1658-4B36-BEA3-2617DACE151C}" type="slidenum">
              <a:rPr lang="en-US" smtClean="0"/>
              <a:t>2</a:t>
            </a:fld>
            <a:endParaRPr lang="en-US"/>
          </a:p>
        </p:txBody>
      </p:sp>
    </p:spTree>
    <p:extLst>
      <p:ext uri="{BB962C8B-B14F-4D97-AF65-F5344CB8AC3E}">
        <p14:creationId xmlns:p14="http://schemas.microsoft.com/office/powerpoint/2010/main" val="282755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D04639-1658-4B36-BEA3-2617DACE151C}" type="slidenum">
              <a:rPr lang="en-US" smtClean="0"/>
              <a:t>3</a:t>
            </a:fld>
            <a:endParaRPr lang="en-US"/>
          </a:p>
        </p:txBody>
      </p:sp>
      <p:sp>
        <p:nvSpPr>
          <p:cNvPr id="5" name="Date Placeholder 4"/>
          <p:cNvSpPr>
            <a:spLocks noGrp="1"/>
          </p:cNvSpPr>
          <p:nvPr>
            <p:ph type="dt" idx="11"/>
          </p:nvPr>
        </p:nvSpPr>
        <p:spPr/>
        <p:txBody>
          <a:bodyPr/>
          <a:lstStyle/>
          <a:p>
            <a:r>
              <a:rPr lang="en-US" smtClean="0"/>
              <a:t>April 4, 2017</a:t>
            </a:r>
            <a:endParaRPr lang="en-US"/>
          </a:p>
        </p:txBody>
      </p:sp>
      <p:sp>
        <p:nvSpPr>
          <p:cNvPr id="6" name="Footer Placeholder 5"/>
          <p:cNvSpPr>
            <a:spLocks noGrp="1"/>
          </p:cNvSpPr>
          <p:nvPr>
            <p:ph type="ftr" sz="quarter" idx="12"/>
          </p:nvPr>
        </p:nvSpPr>
        <p:spPr/>
        <p:txBody>
          <a:bodyPr/>
          <a:lstStyle/>
          <a:p>
            <a:r>
              <a:rPr lang="en-US" smtClean="0"/>
              <a:t>www.bobvanoosterhout.com</a:t>
            </a:r>
            <a:endParaRPr lang="en-US"/>
          </a:p>
        </p:txBody>
      </p:sp>
    </p:spTree>
    <p:extLst>
      <p:ext uri="{BB962C8B-B14F-4D97-AF65-F5344CB8AC3E}">
        <p14:creationId xmlns:p14="http://schemas.microsoft.com/office/powerpoint/2010/main" val="85466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April 4, 2017</a:t>
            </a:r>
            <a:endParaRPr lang="en-US"/>
          </a:p>
        </p:txBody>
      </p:sp>
      <p:sp>
        <p:nvSpPr>
          <p:cNvPr id="5" name="Slide Number Placeholder 4"/>
          <p:cNvSpPr>
            <a:spLocks noGrp="1"/>
          </p:cNvSpPr>
          <p:nvPr>
            <p:ph type="sldNum" sz="quarter" idx="11"/>
          </p:nvPr>
        </p:nvSpPr>
        <p:spPr/>
        <p:txBody>
          <a:bodyPr/>
          <a:lstStyle/>
          <a:p>
            <a:fld id="{83D04639-1658-4B36-BEA3-2617DACE151C}" type="slidenum">
              <a:rPr lang="en-US" smtClean="0"/>
              <a:t>5</a:t>
            </a:fld>
            <a:endParaRPr lang="en-US"/>
          </a:p>
        </p:txBody>
      </p:sp>
      <p:sp>
        <p:nvSpPr>
          <p:cNvPr id="6" name="Footer Placeholder 5"/>
          <p:cNvSpPr>
            <a:spLocks noGrp="1"/>
          </p:cNvSpPr>
          <p:nvPr>
            <p:ph type="ftr" sz="quarter" idx="12"/>
          </p:nvPr>
        </p:nvSpPr>
        <p:spPr/>
        <p:txBody>
          <a:bodyPr/>
          <a:lstStyle/>
          <a:p>
            <a:r>
              <a:rPr lang="en-US" smtClean="0"/>
              <a:t>www.bobvanoosterhout.com</a:t>
            </a:r>
            <a:endParaRPr lang="en-US"/>
          </a:p>
        </p:txBody>
      </p:sp>
    </p:spTree>
    <p:extLst>
      <p:ext uri="{BB962C8B-B14F-4D97-AF65-F5344CB8AC3E}">
        <p14:creationId xmlns:p14="http://schemas.microsoft.com/office/powerpoint/2010/main" val="212953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April 4, 2017</a:t>
            </a:r>
            <a:endParaRPr lang="en-US"/>
          </a:p>
        </p:txBody>
      </p:sp>
      <p:sp>
        <p:nvSpPr>
          <p:cNvPr id="5" name="Slide Number Placeholder 4"/>
          <p:cNvSpPr>
            <a:spLocks noGrp="1"/>
          </p:cNvSpPr>
          <p:nvPr>
            <p:ph type="sldNum" sz="quarter" idx="11"/>
          </p:nvPr>
        </p:nvSpPr>
        <p:spPr/>
        <p:txBody>
          <a:bodyPr/>
          <a:lstStyle/>
          <a:p>
            <a:fld id="{83D04639-1658-4B36-BEA3-2617DACE151C}" type="slidenum">
              <a:rPr lang="en-US" smtClean="0"/>
              <a:t>6</a:t>
            </a:fld>
            <a:endParaRPr lang="en-US"/>
          </a:p>
        </p:txBody>
      </p:sp>
      <p:sp>
        <p:nvSpPr>
          <p:cNvPr id="6" name="Footer Placeholder 5"/>
          <p:cNvSpPr>
            <a:spLocks noGrp="1"/>
          </p:cNvSpPr>
          <p:nvPr>
            <p:ph type="ftr" sz="quarter" idx="12"/>
          </p:nvPr>
        </p:nvSpPr>
        <p:spPr/>
        <p:txBody>
          <a:bodyPr/>
          <a:lstStyle/>
          <a:p>
            <a:r>
              <a:rPr lang="en-US" smtClean="0"/>
              <a:t>www.bobvanoosterhout.com</a:t>
            </a:r>
            <a:endParaRPr lang="en-US"/>
          </a:p>
        </p:txBody>
      </p:sp>
    </p:spTree>
    <p:extLst>
      <p:ext uri="{BB962C8B-B14F-4D97-AF65-F5344CB8AC3E}">
        <p14:creationId xmlns:p14="http://schemas.microsoft.com/office/powerpoint/2010/main" val="143413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April 4, 2017</a:t>
            </a:r>
            <a:endParaRPr lang="en-US"/>
          </a:p>
        </p:txBody>
      </p:sp>
      <p:sp>
        <p:nvSpPr>
          <p:cNvPr id="5" name="Slide Number Placeholder 4"/>
          <p:cNvSpPr>
            <a:spLocks noGrp="1"/>
          </p:cNvSpPr>
          <p:nvPr>
            <p:ph type="sldNum" sz="quarter" idx="11"/>
          </p:nvPr>
        </p:nvSpPr>
        <p:spPr/>
        <p:txBody>
          <a:bodyPr/>
          <a:lstStyle/>
          <a:p>
            <a:fld id="{83D04639-1658-4B36-BEA3-2617DACE151C}" type="slidenum">
              <a:rPr lang="en-US" smtClean="0"/>
              <a:t>19</a:t>
            </a:fld>
            <a:endParaRPr lang="en-US"/>
          </a:p>
        </p:txBody>
      </p:sp>
      <p:sp>
        <p:nvSpPr>
          <p:cNvPr id="6" name="Footer Placeholder 5"/>
          <p:cNvSpPr>
            <a:spLocks noGrp="1"/>
          </p:cNvSpPr>
          <p:nvPr>
            <p:ph type="ftr" sz="quarter" idx="12"/>
          </p:nvPr>
        </p:nvSpPr>
        <p:spPr/>
        <p:txBody>
          <a:bodyPr/>
          <a:lstStyle/>
          <a:p>
            <a:r>
              <a:rPr lang="en-US" smtClean="0"/>
              <a:t>www.bobvanoosterhout.com</a:t>
            </a:r>
            <a:endParaRPr lang="en-US"/>
          </a:p>
        </p:txBody>
      </p:sp>
    </p:spTree>
    <p:extLst>
      <p:ext uri="{BB962C8B-B14F-4D97-AF65-F5344CB8AC3E}">
        <p14:creationId xmlns:p14="http://schemas.microsoft.com/office/powerpoint/2010/main" val="134344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April 4, 2017</a:t>
            </a:r>
            <a:endParaRPr lang="en-US"/>
          </a:p>
        </p:txBody>
      </p:sp>
      <p:sp>
        <p:nvSpPr>
          <p:cNvPr id="5" name="Footer Placeholder 4"/>
          <p:cNvSpPr>
            <a:spLocks noGrp="1"/>
          </p:cNvSpPr>
          <p:nvPr>
            <p:ph type="ftr" sz="quarter" idx="11"/>
          </p:nvPr>
        </p:nvSpPr>
        <p:spPr/>
        <p:txBody>
          <a:bodyPr/>
          <a:lstStyle/>
          <a:p>
            <a:r>
              <a:rPr lang="en-US" smtClean="0"/>
              <a:t>www.bobvanoosterhout.com</a:t>
            </a:r>
            <a:endParaRPr lang="en-US"/>
          </a:p>
        </p:txBody>
      </p:sp>
      <p:sp>
        <p:nvSpPr>
          <p:cNvPr id="6" name="Slide Number Placeholder 5"/>
          <p:cNvSpPr>
            <a:spLocks noGrp="1"/>
          </p:cNvSpPr>
          <p:nvPr>
            <p:ph type="sldNum" sz="quarter" idx="12"/>
          </p:nvPr>
        </p:nvSpPr>
        <p:spPr/>
        <p:txBody>
          <a:bodyPr/>
          <a:lstStyle/>
          <a:p>
            <a:fld id="{83D04639-1658-4B36-BEA3-2617DACE151C}" type="slidenum">
              <a:rPr lang="en-US" smtClean="0"/>
              <a:t>20</a:t>
            </a:fld>
            <a:endParaRPr lang="en-US"/>
          </a:p>
        </p:txBody>
      </p:sp>
    </p:spTree>
    <p:extLst>
      <p:ext uri="{BB962C8B-B14F-4D97-AF65-F5344CB8AC3E}">
        <p14:creationId xmlns:p14="http://schemas.microsoft.com/office/powerpoint/2010/main" val="373893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April 4, 2017</a:t>
            </a:r>
            <a:endParaRPr lang="en-US"/>
          </a:p>
        </p:txBody>
      </p:sp>
      <p:sp>
        <p:nvSpPr>
          <p:cNvPr id="5" name="Slide Number Placeholder 4"/>
          <p:cNvSpPr>
            <a:spLocks noGrp="1"/>
          </p:cNvSpPr>
          <p:nvPr>
            <p:ph type="sldNum" sz="quarter" idx="11"/>
          </p:nvPr>
        </p:nvSpPr>
        <p:spPr/>
        <p:txBody>
          <a:bodyPr/>
          <a:lstStyle/>
          <a:p>
            <a:fld id="{83D04639-1658-4B36-BEA3-2617DACE151C}" type="slidenum">
              <a:rPr lang="en-US" smtClean="0"/>
              <a:t>29</a:t>
            </a:fld>
            <a:endParaRPr lang="en-US"/>
          </a:p>
        </p:txBody>
      </p:sp>
      <p:sp>
        <p:nvSpPr>
          <p:cNvPr id="6" name="Footer Placeholder 5"/>
          <p:cNvSpPr>
            <a:spLocks noGrp="1"/>
          </p:cNvSpPr>
          <p:nvPr>
            <p:ph type="ftr" sz="quarter" idx="12"/>
          </p:nvPr>
        </p:nvSpPr>
        <p:spPr/>
        <p:txBody>
          <a:bodyPr/>
          <a:lstStyle/>
          <a:p>
            <a:r>
              <a:rPr lang="en-US" smtClean="0"/>
              <a:t>www.bobvanoosterhout.com</a:t>
            </a:r>
            <a:endParaRPr lang="en-US"/>
          </a:p>
        </p:txBody>
      </p:sp>
    </p:spTree>
    <p:extLst>
      <p:ext uri="{BB962C8B-B14F-4D97-AF65-F5344CB8AC3E}">
        <p14:creationId xmlns:p14="http://schemas.microsoft.com/office/powerpoint/2010/main" val="363160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April 4, 2017</a:t>
            </a:r>
            <a:endParaRPr lang="en-US"/>
          </a:p>
        </p:txBody>
      </p:sp>
      <p:sp>
        <p:nvSpPr>
          <p:cNvPr id="5" name="Footer Placeholder 4"/>
          <p:cNvSpPr>
            <a:spLocks noGrp="1"/>
          </p:cNvSpPr>
          <p:nvPr>
            <p:ph type="ftr" sz="quarter" idx="11"/>
          </p:nvPr>
        </p:nvSpPr>
        <p:spPr/>
        <p:txBody>
          <a:bodyPr/>
          <a:lstStyle/>
          <a:p>
            <a:r>
              <a:rPr lang="en-US" smtClean="0"/>
              <a:t>www.bobvanoosterhout.com</a:t>
            </a:r>
            <a:endParaRPr lang="en-US"/>
          </a:p>
        </p:txBody>
      </p:sp>
      <p:sp>
        <p:nvSpPr>
          <p:cNvPr id="6" name="Slide Number Placeholder 5"/>
          <p:cNvSpPr>
            <a:spLocks noGrp="1"/>
          </p:cNvSpPr>
          <p:nvPr>
            <p:ph type="sldNum" sz="quarter" idx="12"/>
          </p:nvPr>
        </p:nvSpPr>
        <p:spPr/>
        <p:txBody>
          <a:bodyPr/>
          <a:lstStyle/>
          <a:p>
            <a:fld id="{83D04639-1658-4B36-BEA3-2617DACE151C}" type="slidenum">
              <a:rPr lang="en-US" smtClean="0"/>
              <a:t>35</a:t>
            </a:fld>
            <a:endParaRPr lang="en-US"/>
          </a:p>
        </p:txBody>
      </p:sp>
    </p:spTree>
    <p:extLst>
      <p:ext uri="{BB962C8B-B14F-4D97-AF65-F5344CB8AC3E}">
        <p14:creationId xmlns:p14="http://schemas.microsoft.com/office/powerpoint/2010/main" val="171753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63325-C241-4137-A8C4-FE668A3DEC42}"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31341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4C557-04BA-45BB-9CDD-D2A5715E6287}"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2820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A9E0A-8E19-400C-A083-D2A14004CAB7}"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144072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98111-1AE7-4D41-B709-8A7AA524D556}"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324717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81C15-7D12-45BE-A5E8-1B7B1CE38935}" type="datetime1">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2521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941C29-4C5D-408C-AB8E-F2D1A9EC157D}" type="datetime1">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87063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7922C-FBD7-4DB0-9855-F313884AB56D}" type="datetime1">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7750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F333E5-0011-4B10-8D78-561C13E2DCAE}" type="datetime1">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144970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0E00C-41F4-4102-9E50-DC6012A205EF}" type="datetime1">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57890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64304-6727-4CB8-891E-569FEC6D5DFD}" type="datetime1">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155571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BCF7C-82D6-40A5-B40A-83AD8741E7B6}" type="datetime1">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9FAA0-15F3-4103-BFA8-958C0345E320}" type="slidenum">
              <a:rPr lang="en-US" smtClean="0"/>
              <a:t>‹#›</a:t>
            </a:fld>
            <a:endParaRPr lang="en-US"/>
          </a:p>
        </p:txBody>
      </p:sp>
    </p:spTree>
    <p:extLst>
      <p:ext uri="{BB962C8B-B14F-4D97-AF65-F5344CB8AC3E}">
        <p14:creationId xmlns:p14="http://schemas.microsoft.com/office/powerpoint/2010/main" val="362784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A5D8E-3069-4E15-8FB0-4D51F00410D1}" type="datetime1">
              <a:rPr lang="en-US" smtClean="0"/>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FAA0-15F3-4103-BFA8-958C0345E320}" type="slidenum">
              <a:rPr lang="en-US" smtClean="0"/>
              <a:t>‹#›</a:t>
            </a:fld>
            <a:endParaRPr lang="en-US"/>
          </a:p>
        </p:txBody>
      </p:sp>
    </p:spTree>
    <p:extLst>
      <p:ext uri="{BB962C8B-B14F-4D97-AF65-F5344CB8AC3E}">
        <p14:creationId xmlns:p14="http://schemas.microsoft.com/office/powerpoint/2010/main" val="100770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obvanoosterhout.com/" TargetMode="External"/><Relationship Id="rId2" Type="http://schemas.openxmlformats.org/officeDocument/2006/relationships/hyperlink" Target="http://bobvanoosterhout.com/id133.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763000" cy="3276600"/>
          </a:xfrm>
        </p:spPr>
        <p:txBody>
          <a:bodyPr>
            <a:noAutofit/>
          </a:bodyPr>
          <a:lstStyle/>
          <a:p>
            <a:r>
              <a:rPr lang="en-US" sz="5400" b="1" dirty="0"/>
              <a:t>Physical, Mental, </a:t>
            </a:r>
            <a:r>
              <a:rPr lang="en-US" sz="5400" b="1" dirty="0" smtClean="0"/>
              <a:t>&amp; </a:t>
            </a:r>
            <a:r>
              <a:rPr lang="en-US" sz="5400" b="1" dirty="0"/>
              <a:t>Emotional</a:t>
            </a:r>
            <a:br>
              <a:rPr lang="en-US" sz="5400" b="1" dirty="0"/>
            </a:br>
            <a:r>
              <a:rPr lang="en-US" sz="5400" b="1" dirty="0"/>
              <a:t>Balance for Learning and Health</a:t>
            </a:r>
          </a:p>
        </p:txBody>
      </p:sp>
      <p:sp>
        <p:nvSpPr>
          <p:cNvPr id="3" name="Subtitle 2"/>
          <p:cNvSpPr>
            <a:spLocks noGrp="1"/>
          </p:cNvSpPr>
          <p:nvPr>
            <p:ph type="subTitle" idx="1"/>
          </p:nvPr>
        </p:nvSpPr>
        <p:spPr>
          <a:xfrm>
            <a:off x="1371600" y="3581400"/>
            <a:ext cx="6400800" cy="2286000"/>
          </a:xfrm>
        </p:spPr>
        <p:txBody>
          <a:bodyPr>
            <a:normAutofit/>
          </a:bodyPr>
          <a:lstStyle/>
          <a:p>
            <a:r>
              <a:rPr lang="en-US" sz="2600" dirty="0" smtClean="0"/>
              <a:t>Bob Van Oosterhout, MA, LLP, LMSW</a:t>
            </a:r>
          </a:p>
          <a:p>
            <a:r>
              <a:rPr lang="en-US" sz="2600" dirty="0" smtClean="0"/>
              <a:t>Lansing Community College</a:t>
            </a:r>
          </a:p>
          <a:p>
            <a:r>
              <a:rPr lang="en-US" sz="2600" dirty="0" smtClean="0"/>
              <a:t>Center for Teaching Excellence</a:t>
            </a:r>
          </a:p>
          <a:p>
            <a:r>
              <a:rPr lang="en-US" sz="2600" dirty="0" smtClean="0"/>
              <a:t>April 4, 2017</a:t>
            </a:r>
          </a:p>
          <a:p>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1</a:t>
            </a:fld>
            <a:endParaRPr lang="en-US" sz="1800" dirty="0"/>
          </a:p>
        </p:txBody>
      </p:sp>
    </p:spTree>
    <p:extLst>
      <p:ext uri="{BB962C8B-B14F-4D97-AF65-F5344CB8AC3E}">
        <p14:creationId xmlns:p14="http://schemas.microsoft.com/office/powerpoint/2010/main" val="3307761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5334000"/>
          </a:xfrm>
        </p:spPr>
        <p:txBody>
          <a:bodyPr>
            <a:normAutofit fontScale="92500" lnSpcReduction="10000"/>
          </a:bodyPr>
          <a:lstStyle/>
          <a:p>
            <a:r>
              <a:rPr lang="en-US" sz="3200" b="1" i="1" dirty="0" smtClean="0"/>
              <a:t>Frame</a:t>
            </a:r>
            <a:r>
              <a:rPr lang="en-US" sz="3200" dirty="0" smtClean="0"/>
              <a:t> – Conceptual habits, beliefs &amp; attitude limit what we see.</a:t>
            </a:r>
          </a:p>
          <a:p>
            <a:pPr marL="109728" indent="0">
              <a:buNone/>
            </a:pPr>
            <a:endParaRPr lang="en-US" sz="1600" dirty="0"/>
          </a:p>
          <a:p>
            <a:r>
              <a:rPr lang="en-US" sz="3200" b="1" i="1" dirty="0" smtClean="0"/>
              <a:t>Filter</a:t>
            </a:r>
            <a:r>
              <a:rPr lang="en-US" sz="3200" dirty="0" smtClean="0"/>
              <a:t> – Emotional state &amp; mood limit how we see.</a:t>
            </a:r>
          </a:p>
          <a:p>
            <a:pPr marL="0" indent="0">
              <a:buNone/>
            </a:pPr>
            <a:endParaRPr lang="en-US" sz="1600" dirty="0"/>
          </a:p>
          <a:p>
            <a:r>
              <a:rPr lang="en-US" sz="3200" b="1" i="1" dirty="0" smtClean="0"/>
              <a:t>Focus</a:t>
            </a:r>
            <a:r>
              <a:rPr lang="en-US" sz="3200" dirty="0" smtClean="0"/>
              <a:t> – What we pay attention to determines our priorities</a:t>
            </a:r>
          </a:p>
          <a:p>
            <a:pPr marL="0" indent="0">
              <a:buNone/>
            </a:pPr>
            <a:endParaRPr lang="en-US" sz="1600" dirty="0"/>
          </a:p>
          <a:p>
            <a:pPr>
              <a:buFont typeface="Wingdings" panose="05000000000000000000" pitchFamily="2" charset="2"/>
              <a:buChar char="Ø"/>
            </a:pPr>
            <a:r>
              <a:rPr lang="en-US" dirty="0"/>
              <a:t>Understanding another’s Frame, Filter, and Focus requires </a:t>
            </a:r>
            <a:r>
              <a:rPr lang="en-US" dirty="0" smtClean="0"/>
              <a:t>Balance &amp; facilitates </a:t>
            </a:r>
            <a:r>
              <a:rPr lang="en-US" dirty="0"/>
              <a:t>healthy relationships and effective problem solving.  </a:t>
            </a:r>
            <a:endParaRPr lang="en-US" sz="3200" dirty="0" smtClean="0"/>
          </a:p>
          <a:p>
            <a:pPr>
              <a:buFont typeface="Wingdings" panose="05000000000000000000" pitchFamily="2" charset="2"/>
              <a:buChar char="Ø"/>
            </a:pPr>
            <a:r>
              <a:rPr lang="en-US" sz="3200" dirty="0" smtClean="0"/>
              <a:t>Perceptual  habits/restrictions limit our view of reality</a:t>
            </a:r>
          </a:p>
        </p:txBody>
      </p:sp>
      <p:sp>
        <p:nvSpPr>
          <p:cNvPr id="2" name="Title 1"/>
          <p:cNvSpPr>
            <a:spLocks noGrp="1"/>
          </p:cNvSpPr>
          <p:nvPr>
            <p:ph type="title"/>
          </p:nvPr>
        </p:nvSpPr>
        <p:spPr>
          <a:xfrm>
            <a:off x="457200" y="76200"/>
            <a:ext cx="8229600" cy="1066800"/>
          </a:xfrm>
        </p:spPr>
        <p:txBody>
          <a:bodyPr>
            <a:normAutofit fontScale="90000"/>
          </a:bodyPr>
          <a:lstStyle/>
          <a:p>
            <a:r>
              <a:rPr lang="en-US" b="1" dirty="0" smtClean="0"/>
              <a:t>How it Works:  Perception </a:t>
            </a:r>
            <a:br>
              <a:rPr lang="en-US" b="1" dirty="0" smtClean="0"/>
            </a:br>
            <a:r>
              <a:rPr lang="en-US" b="1" dirty="0" smtClean="0"/>
              <a:t>(Analogy  from Photography</a:t>
            </a:r>
            <a:r>
              <a:rPr lang="en-US" b="1" dirty="0"/>
              <a:t>)</a:t>
            </a:r>
          </a:p>
        </p:txBody>
      </p:sp>
      <p:sp>
        <p:nvSpPr>
          <p:cNvPr id="4" name="Slide Number Placeholder 3"/>
          <p:cNvSpPr>
            <a:spLocks noGrp="1"/>
          </p:cNvSpPr>
          <p:nvPr>
            <p:ph type="sldNum" sz="quarter" idx="12"/>
          </p:nvPr>
        </p:nvSpPr>
        <p:spPr>
          <a:xfrm>
            <a:off x="6629400" y="6463567"/>
            <a:ext cx="2133600" cy="365125"/>
          </a:xfrm>
        </p:spPr>
        <p:txBody>
          <a:bodyPr/>
          <a:lstStyle/>
          <a:p>
            <a:fld id="{B8E9FAA0-15F3-4103-BFA8-958C0345E320}" type="slidenum">
              <a:rPr lang="en-US" sz="1800" smtClean="0"/>
              <a:t>10</a:t>
            </a:fld>
            <a:endParaRPr lang="en-US" sz="1800" dirty="0"/>
          </a:p>
        </p:txBody>
      </p:sp>
    </p:spTree>
    <p:extLst>
      <p:ext uri="{BB962C8B-B14F-4D97-AF65-F5344CB8AC3E}">
        <p14:creationId xmlns:p14="http://schemas.microsoft.com/office/powerpoint/2010/main" val="301757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029200"/>
          </a:xfrm>
        </p:spPr>
        <p:txBody>
          <a:bodyPr>
            <a:normAutofit lnSpcReduction="10000"/>
          </a:bodyPr>
          <a:lstStyle/>
          <a:p>
            <a:r>
              <a:rPr lang="en-US" dirty="0" smtClean="0"/>
              <a:t>The function of emotion is to provide a quick assessment of the current situation, to help us connect with other people</a:t>
            </a:r>
            <a:r>
              <a:rPr lang="en-US" dirty="0"/>
              <a:t> </a:t>
            </a:r>
            <a:r>
              <a:rPr lang="en-US" dirty="0" smtClean="0"/>
              <a:t>&amp; fit our actions with the needs of the moment.</a:t>
            </a:r>
            <a:endParaRPr lang="en-US" sz="1200" dirty="0" smtClean="0"/>
          </a:p>
          <a:p>
            <a:r>
              <a:rPr lang="en-US" dirty="0" smtClean="0"/>
              <a:t>All humans (and many animals) share the capacity to experience the same emotions</a:t>
            </a:r>
          </a:p>
          <a:p>
            <a:r>
              <a:rPr lang="en-US" dirty="0" smtClean="0"/>
              <a:t>Emotions are physical experiences that are temporary unless continually stimulated.</a:t>
            </a:r>
          </a:p>
          <a:p>
            <a:r>
              <a:rPr lang="en-US" dirty="0" smtClean="0"/>
              <a:t>The full experience of emotion is blocked by tensing and breath holding</a:t>
            </a:r>
          </a:p>
        </p:txBody>
      </p:sp>
      <p:sp>
        <p:nvSpPr>
          <p:cNvPr id="3" name="Title 2"/>
          <p:cNvSpPr>
            <a:spLocks noGrp="1"/>
          </p:cNvSpPr>
          <p:nvPr>
            <p:ph type="title"/>
          </p:nvPr>
        </p:nvSpPr>
        <p:spPr>
          <a:xfrm>
            <a:off x="457200" y="152400"/>
            <a:ext cx="8229600" cy="1066800"/>
          </a:xfrm>
        </p:spPr>
        <p:txBody>
          <a:bodyPr>
            <a:normAutofit fontScale="90000"/>
          </a:bodyPr>
          <a:lstStyle/>
          <a:p>
            <a:pPr algn="ctr"/>
            <a:r>
              <a:rPr lang="en-US" b="1" dirty="0" smtClean="0"/>
              <a:t>How it Works:</a:t>
            </a:r>
            <a:br>
              <a:rPr lang="en-US" b="1" dirty="0" smtClean="0"/>
            </a:br>
            <a:r>
              <a:rPr lang="en-US" b="1" dirty="0" smtClean="0"/>
              <a:t>Emotion</a:t>
            </a:r>
            <a:endParaRPr lang="en-US" b="1"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11</a:t>
            </a:fld>
            <a:endParaRPr lang="en-US" sz="1800" dirty="0"/>
          </a:p>
        </p:txBody>
      </p:sp>
    </p:spTree>
    <p:extLst>
      <p:ext uri="{BB962C8B-B14F-4D97-AF65-F5344CB8AC3E}">
        <p14:creationId xmlns:p14="http://schemas.microsoft.com/office/powerpoint/2010/main" val="268186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15000"/>
          </a:xfrm>
        </p:spPr>
        <p:txBody>
          <a:bodyPr>
            <a:noAutofit/>
          </a:bodyPr>
          <a:lstStyle/>
          <a:p>
            <a:pPr marL="0" indent="0" algn="ctr">
              <a:buNone/>
            </a:pPr>
            <a:r>
              <a:rPr lang="en-US" sz="3000" dirty="0"/>
              <a:t>There are four kinds of </a:t>
            </a:r>
            <a:r>
              <a:rPr lang="en-US" sz="3000" dirty="0" smtClean="0"/>
              <a:t>emotion</a:t>
            </a:r>
            <a:endParaRPr lang="en-US" sz="3000" dirty="0"/>
          </a:p>
          <a:p>
            <a:pPr lvl="1">
              <a:buFont typeface="Arial" panose="020B0604020202020204" pitchFamily="34" charset="0"/>
              <a:buChar char="•"/>
            </a:pPr>
            <a:r>
              <a:rPr lang="en-US" sz="3000" b="1" i="1" dirty="0" smtClean="0"/>
              <a:t>Natural emotion </a:t>
            </a:r>
            <a:r>
              <a:rPr lang="en-US" sz="3000" dirty="0" smtClean="0"/>
              <a:t>– response to perception of the moment</a:t>
            </a:r>
            <a:endParaRPr lang="en-US" sz="3000" dirty="0"/>
          </a:p>
          <a:p>
            <a:pPr lvl="1">
              <a:buFont typeface="Arial" panose="020B0604020202020204" pitchFamily="34" charset="0"/>
              <a:buChar char="•"/>
            </a:pPr>
            <a:r>
              <a:rPr lang="en-US" sz="3000" b="1" i="1" dirty="0" smtClean="0"/>
              <a:t>Mental </a:t>
            </a:r>
            <a:r>
              <a:rPr lang="en-US" sz="3000" b="1" i="1" dirty="0"/>
              <a:t>emotion </a:t>
            </a:r>
            <a:r>
              <a:rPr lang="en-US" sz="3000" dirty="0"/>
              <a:t>– response to </a:t>
            </a:r>
            <a:r>
              <a:rPr lang="en-US" sz="3000" dirty="0" smtClean="0"/>
              <a:t>thought</a:t>
            </a:r>
            <a:endParaRPr lang="en-US" sz="3000" dirty="0"/>
          </a:p>
          <a:p>
            <a:pPr lvl="1">
              <a:buFont typeface="Arial" panose="020B0604020202020204" pitchFamily="34" charset="0"/>
              <a:buChar char="•"/>
            </a:pPr>
            <a:r>
              <a:rPr lang="en-US" sz="3000" b="1" i="1" dirty="0"/>
              <a:t>Structural </a:t>
            </a:r>
            <a:r>
              <a:rPr lang="en-US" sz="3000" b="1" i="1" dirty="0" smtClean="0"/>
              <a:t>emotion (Tension) </a:t>
            </a:r>
            <a:r>
              <a:rPr lang="en-US" sz="3000" dirty="0"/>
              <a:t>– </a:t>
            </a:r>
            <a:r>
              <a:rPr lang="en-US" sz="3000" dirty="0" smtClean="0"/>
              <a:t>build-up of physical tension formed in response to trauma or through habits of resisting emotion</a:t>
            </a:r>
          </a:p>
          <a:p>
            <a:pPr lvl="1">
              <a:buFont typeface="Arial" panose="020B0604020202020204" pitchFamily="34" charset="0"/>
              <a:buChar char="•"/>
            </a:pPr>
            <a:r>
              <a:rPr lang="en-US" sz="3000" b="1" dirty="0" smtClean="0"/>
              <a:t>Attitude/Motivation</a:t>
            </a:r>
            <a:r>
              <a:rPr lang="en-US" sz="3000" dirty="0" smtClean="0"/>
              <a:t> – develops in response to beliefs/values and emotional habits</a:t>
            </a:r>
            <a:endParaRPr lang="en-US" sz="3000" dirty="0"/>
          </a:p>
          <a:p>
            <a:pPr marL="457200" lvl="1" indent="0">
              <a:buNone/>
            </a:pPr>
            <a:r>
              <a:rPr lang="en-US" sz="3000" dirty="0" smtClean="0"/>
              <a:t>Conceptual and structural emotion stimulate the build-up of mental and physical tension</a:t>
            </a:r>
            <a:endParaRPr lang="en-US" sz="3000" dirty="0"/>
          </a:p>
        </p:txBody>
      </p:sp>
      <p:sp>
        <p:nvSpPr>
          <p:cNvPr id="3" name="Title 2"/>
          <p:cNvSpPr>
            <a:spLocks noGrp="1"/>
          </p:cNvSpPr>
          <p:nvPr>
            <p:ph type="title"/>
          </p:nvPr>
        </p:nvSpPr>
        <p:spPr>
          <a:xfrm>
            <a:off x="457200" y="152400"/>
            <a:ext cx="8229600" cy="685800"/>
          </a:xfrm>
        </p:spPr>
        <p:txBody>
          <a:bodyPr>
            <a:normAutofit fontScale="90000"/>
          </a:bodyPr>
          <a:lstStyle/>
          <a:p>
            <a:pPr algn="ctr"/>
            <a:r>
              <a:rPr lang="en-US" b="1" dirty="0" smtClean="0"/>
              <a:t>How it Works: Emotion (cont.)</a:t>
            </a:r>
            <a:endParaRPr lang="en-US" b="1"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12</a:t>
            </a:fld>
            <a:endParaRPr lang="en-US" sz="1800" dirty="0"/>
          </a:p>
        </p:txBody>
      </p:sp>
    </p:spTree>
    <p:extLst>
      <p:ext uri="{BB962C8B-B14F-4D97-AF65-F5344CB8AC3E}">
        <p14:creationId xmlns:p14="http://schemas.microsoft.com/office/powerpoint/2010/main" val="257828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dirty="0" smtClean="0"/>
              <a:t>What Goes Wrong:</a:t>
            </a:r>
            <a:br>
              <a:rPr lang="en-US" b="1" dirty="0" smtClean="0"/>
            </a:br>
            <a:r>
              <a:rPr lang="en-US" b="1" dirty="0" smtClean="0"/>
              <a:t>Inappropriate Shift to Crisis </a:t>
            </a:r>
            <a:r>
              <a:rPr lang="en-US" b="1" dirty="0"/>
              <a:t>M</a:t>
            </a:r>
            <a:r>
              <a:rPr lang="en-US" b="1" dirty="0" smtClean="0"/>
              <a:t>ode</a:t>
            </a:r>
            <a:endParaRPr lang="en-US" b="1" dirty="0"/>
          </a:p>
        </p:txBody>
      </p:sp>
      <p:sp>
        <p:nvSpPr>
          <p:cNvPr id="3" name="Content Placeholder 2"/>
          <p:cNvSpPr>
            <a:spLocks noGrp="1"/>
          </p:cNvSpPr>
          <p:nvPr>
            <p:ph idx="1"/>
          </p:nvPr>
        </p:nvSpPr>
        <p:spPr>
          <a:xfrm>
            <a:off x="0" y="1524000"/>
            <a:ext cx="8991600" cy="5257800"/>
          </a:xfrm>
        </p:spPr>
        <p:txBody>
          <a:bodyPr>
            <a:normAutofit fontScale="92500" lnSpcReduction="10000"/>
          </a:bodyPr>
          <a:lstStyle/>
          <a:p>
            <a:r>
              <a:rPr lang="en-US" dirty="0" smtClean="0"/>
              <a:t>Body interprets input from mind or increasing tension as a threat, activates sympathetic nervous system, shifts all resources to muscles for fight/flight , suppresses functions not related to immediate survival</a:t>
            </a:r>
          </a:p>
          <a:p>
            <a:endParaRPr lang="en-US" sz="1100" dirty="0" smtClean="0"/>
          </a:p>
          <a:p>
            <a:r>
              <a:rPr lang="en-US" dirty="0"/>
              <a:t>Perception narrows, become fixed and </a:t>
            </a:r>
            <a:r>
              <a:rPr lang="en-US" dirty="0" smtClean="0"/>
              <a:t>darkened</a:t>
            </a:r>
          </a:p>
          <a:p>
            <a:endParaRPr lang="en-US" sz="1100" dirty="0" smtClean="0"/>
          </a:p>
          <a:p>
            <a:r>
              <a:rPr lang="en-US" dirty="0" smtClean="0"/>
              <a:t>Thoughts pulled to focus on potential threats and to what worked before. Learning, problem solving are restricted, create wide/broad categories (either/or)</a:t>
            </a:r>
            <a:endParaRPr lang="en-US" sz="1100" dirty="0" smtClean="0"/>
          </a:p>
          <a:p>
            <a:endParaRPr lang="en-US" sz="1100" dirty="0" smtClean="0"/>
          </a:p>
          <a:p>
            <a:r>
              <a:rPr lang="en-US" dirty="0" smtClean="0"/>
              <a:t>Emotions become numb and/or reactive.  Conceptual emotion maintains/escalates crisis mode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mtClean="0"/>
              <a:t>13</a:t>
            </a:fld>
            <a:endParaRPr lang="en-US"/>
          </a:p>
        </p:txBody>
      </p:sp>
    </p:spTree>
    <p:extLst>
      <p:ext uri="{BB962C8B-B14F-4D97-AF65-F5344CB8AC3E}">
        <p14:creationId xmlns:p14="http://schemas.microsoft.com/office/powerpoint/2010/main" val="94604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a:bodyPr>
          <a:lstStyle/>
          <a:p>
            <a:r>
              <a:rPr lang="en-US" b="1" dirty="0" smtClean="0"/>
              <a:t>Effects of Crisis Mode</a:t>
            </a:r>
            <a:endParaRPr lang="en-US" b="1" dirty="0"/>
          </a:p>
        </p:txBody>
      </p:sp>
      <p:sp>
        <p:nvSpPr>
          <p:cNvPr id="4" name="Content Placeholder 3"/>
          <p:cNvSpPr>
            <a:spLocks noGrp="1"/>
          </p:cNvSpPr>
          <p:nvPr>
            <p:ph idx="1"/>
          </p:nvPr>
        </p:nvSpPr>
        <p:spPr>
          <a:xfrm>
            <a:off x="211015" y="1066800"/>
            <a:ext cx="8856785" cy="5410200"/>
          </a:xfrm>
        </p:spPr>
        <p:txBody>
          <a:bodyPr>
            <a:normAutofit/>
          </a:bodyPr>
          <a:lstStyle/>
          <a:p>
            <a:r>
              <a:rPr lang="en-US" dirty="0" smtClean="0"/>
              <a:t>Each area of tension feeds </a:t>
            </a:r>
            <a:r>
              <a:rPr lang="en-US" dirty="0"/>
              <a:t>the other creating </a:t>
            </a:r>
            <a:r>
              <a:rPr lang="en-US" dirty="0" smtClean="0"/>
              <a:t>a self-escalating process between body, perception, thought, and emotion that continually stimulates the sympathetic nervous system</a:t>
            </a:r>
          </a:p>
          <a:p>
            <a:endParaRPr lang="en-US" sz="1000" dirty="0" smtClean="0"/>
          </a:p>
          <a:p>
            <a:r>
              <a:rPr lang="en-US" dirty="0" smtClean="0"/>
              <a:t>The release of stress hormones sustains this process</a:t>
            </a:r>
          </a:p>
          <a:p>
            <a:endParaRPr lang="en-US" sz="1000" dirty="0" smtClean="0"/>
          </a:p>
          <a:p>
            <a:r>
              <a:rPr lang="en-US" dirty="0" smtClean="0"/>
              <a:t>Increasing </a:t>
            </a:r>
            <a:r>
              <a:rPr lang="en-US" dirty="0"/>
              <a:t>tension diminishes awareness of </a:t>
            </a:r>
            <a:r>
              <a:rPr lang="en-US" dirty="0" smtClean="0"/>
              <a:t>the effects of crisis mode and decreases the likelihood of restoring balance.</a:t>
            </a:r>
            <a:r>
              <a:rPr lang="en-US" b="1" i="1" dirty="0"/>
              <a:t/>
            </a:r>
            <a:br>
              <a:rPr lang="en-US" b="1" i="1" dirty="0"/>
            </a:br>
            <a:endParaRPr lang="en-US" sz="1700" b="1" i="1" dirty="0" smtClean="0"/>
          </a:p>
        </p:txBody>
      </p:sp>
      <p:sp>
        <p:nvSpPr>
          <p:cNvPr id="2" name="Slide Number Placeholder 1"/>
          <p:cNvSpPr>
            <a:spLocks noGrp="1"/>
          </p:cNvSpPr>
          <p:nvPr>
            <p:ph type="sldNum" sz="quarter" idx="12"/>
          </p:nvPr>
        </p:nvSpPr>
        <p:spPr/>
        <p:txBody>
          <a:bodyPr/>
          <a:lstStyle/>
          <a:p>
            <a:fld id="{B8E9FAA0-15F3-4103-BFA8-958C0345E320}" type="slidenum">
              <a:rPr lang="en-US" sz="1800" smtClean="0"/>
              <a:t>14</a:t>
            </a:fld>
            <a:endParaRPr lang="en-US" sz="1800" dirty="0"/>
          </a:p>
        </p:txBody>
      </p:sp>
    </p:spTree>
    <p:extLst>
      <p:ext uri="{BB962C8B-B14F-4D97-AF65-F5344CB8AC3E}">
        <p14:creationId xmlns:p14="http://schemas.microsoft.com/office/powerpoint/2010/main" val="295510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dirty="0" smtClean="0"/>
              <a:t>What Goes Wrong:  Body</a:t>
            </a:r>
            <a:endParaRPr lang="en-US" b="1" dirty="0"/>
          </a:p>
        </p:txBody>
      </p:sp>
      <p:sp>
        <p:nvSpPr>
          <p:cNvPr id="3" name="Content Placeholder 2"/>
          <p:cNvSpPr>
            <a:spLocks noGrp="1"/>
          </p:cNvSpPr>
          <p:nvPr>
            <p:ph idx="1"/>
          </p:nvPr>
        </p:nvSpPr>
        <p:spPr>
          <a:xfrm>
            <a:off x="457200" y="1066800"/>
            <a:ext cx="8229600" cy="5638800"/>
          </a:xfrm>
        </p:spPr>
        <p:txBody>
          <a:bodyPr>
            <a:normAutofit lnSpcReduction="10000"/>
          </a:bodyPr>
          <a:lstStyle/>
          <a:p>
            <a:r>
              <a:rPr lang="en-US" dirty="0"/>
              <a:t>Overstimulation of sympathetic nervous system continually builds tension</a:t>
            </a:r>
            <a:r>
              <a:rPr lang="en-US" dirty="0" smtClean="0"/>
              <a:t>.</a:t>
            </a:r>
          </a:p>
          <a:p>
            <a:r>
              <a:rPr lang="en-US" dirty="0"/>
              <a:t>Increasing patterns of tension  pull thoughts to continually stimulate crisis </a:t>
            </a:r>
            <a:r>
              <a:rPr lang="en-US" dirty="0" smtClean="0"/>
              <a:t>mode</a:t>
            </a:r>
          </a:p>
          <a:p>
            <a:r>
              <a:rPr lang="en-US" dirty="0" smtClean="0"/>
              <a:t>Feel </a:t>
            </a:r>
            <a:r>
              <a:rPr lang="en-US" dirty="0"/>
              <a:t>exhausted </a:t>
            </a:r>
            <a:r>
              <a:rPr lang="en-US" dirty="0" smtClean="0"/>
              <a:t>yet hurried and driven</a:t>
            </a:r>
          </a:p>
          <a:p>
            <a:r>
              <a:rPr lang="en-US" dirty="0" smtClean="0"/>
              <a:t>Parasympathetic nervous system is suppressed, which restricts health maintenance, rest, and recovery </a:t>
            </a:r>
          </a:p>
          <a:p>
            <a:r>
              <a:rPr lang="en-US" dirty="0" smtClean="0"/>
              <a:t>(Increased </a:t>
            </a:r>
            <a:r>
              <a:rPr lang="en-US" dirty="0"/>
              <a:t>energy and focus from fight-or-flight </a:t>
            </a:r>
            <a:r>
              <a:rPr lang="en-US" dirty="0" smtClean="0"/>
              <a:t>only benefits </a:t>
            </a:r>
            <a:r>
              <a:rPr lang="en-US" dirty="0"/>
              <a:t>if there is no previous build-up of tension.  It dissipates in minutes</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mtClean="0"/>
              <a:t>15</a:t>
            </a:fld>
            <a:endParaRPr lang="en-US"/>
          </a:p>
        </p:txBody>
      </p:sp>
    </p:spTree>
    <p:extLst>
      <p:ext uri="{BB962C8B-B14F-4D97-AF65-F5344CB8AC3E}">
        <p14:creationId xmlns:p14="http://schemas.microsoft.com/office/powerpoint/2010/main" val="2835101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Goes Wrong:  </a:t>
            </a:r>
            <a:r>
              <a:rPr lang="en-US" b="1" dirty="0" smtClean="0"/>
              <a:t>Perception</a:t>
            </a:r>
            <a:endParaRPr lang="en-US" dirty="0"/>
          </a:p>
        </p:txBody>
      </p:sp>
      <p:sp>
        <p:nvSpPr>
          <p:cNvPr id="3" name="Content Placeholder 2"/>
          <p:cNvSpPr>
            <a:spLocks noGrp="1"/>
          </p:cNvSpPr>
          <p:nvPr>
            <p:ph idx="1"/>
          </p:nvPr>
        </p:nvSpPr>
        <p:spPr>
          <a:xfrm>
            <a:off x="914400" y="1600200"/>
            <a:ext cx="7772400" cy="4525963"/>
          </a:xfrm>
        </p:spPr>
        <p:txBody>
          <a:bodyPr>
            <a:normAutofit/>
          </a:bodyPr>
          <a:lstStyle/>
          <a:p>
            <a:r>
              <a:rPr lang="en-US" dirty="0" smtClean="0"/>
              <a:t>Frame shrinks and becomes rigid</a:t>
            </a:r>
            <a:endParaRPr lang="en-US" dirty="0"/>
          </a:p>
          <a:p>
            <a:r>
              <a:rPr lang="en-US" dirty="0" smtClean="0"/>
              <a:t>Filter clouds and/or darkens </a:t>
            </a:r>
          </a:p>
          <a:p>
            <a:r>
              <a:rPr lang="en-US" dirty="0" smtClean="0"/>
              <a:t>Focus becomes fixed and/or scattered</a:t>
            </a:r>
          </a:p>
          <a:p>
            <a:r>
              <a:rPr lang="en-US" dirty="0" smtClean="0"/>
              <a:t>Tendency toward</a:t>
            </a:r>
          </a:p>
          <a:p>
            <a:pPr lvl="1"/>
            <a:r>
              <a:rPr lang="en-US" dirty="0" smtClean="0"/>
              <a:t>Blame, judgment, need for control</a:t>
            </a:r>
          </a:p>
          <a:p>
            <a:pPr lvl="1"/>
            <a:r>
              <a:rPr lang="en-US" dirty="0" smtClean="0"/>
              <a:t>Fear, defensiveness</a:t>
            </a:r>
          </a:p>
          <a:p>
            <a:pPr lvl="1"/>
            <a:r>
              <a:rPr lang="en-US" dirty="0" smtClean="0"/>
              <a:t>Self-centeredness</a:t>
            </a:r>
          </a:p>
          <a:p>
            <a:pPr lvl="1"/>
            <a:r>
              <a:rPr lang="en-US" dirty="0" smtClean="0"/>
              <a:t>Despair, negativity</a:t>
            </a:r>
          </a:p>
          <a:p>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mtClean="0"/>
              <a:t>16</a:t>
            </a:fld>
            <a:endParaRPr lang="en-US"/>
          </a:p>
        </p:txBody>
      </p:sp>
    </p:spTree>
    <p:extLst>
      <p:ext uri="{BB962C8B-B14F-4D97-AF65-F5344CB8AC3E}">
        <p14:creationId xmlns:p14="http://schemas.microsoft.com/office/powerpoint/2010/main" val="88151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b="1" dirty="0" smtClean="0"/>
              <a:t>What </a:t>
            </a:r>
            <a:r>
              <a:rPr lang="en-US" b="1" dirty="0"/>
              <a:t>Goes Wrong:  </a:t>
            </a:r>
            <a:r>
              <a:rPr lang="en-US" b="1" dirty="0" smtClean="0"/>
              <a:t>Thought</a:t>
            </a:r>
            <a:endParaRPr lang="en-US" b="1" dirty="0"/>
          </a:p>
        </p:txBody>
      </p:sp>
      <p:sp>
        <p:nvSpPr>
          <p:cNvPr id="3" name="Content Placeholder 2"/>
          <p:cNvSpPr>
            <a:spLocks noGrp="1"/>
          </p:cNvSpPr>
          <p:nvPr>
            <p:ph idx="1"/>
          </p:nvPr>
        </p:nvSpPr>
        <p:spPr>
          <a:xfrm>
            <a:off x="76200" y="1295400"/>
            <a:ext cx="9067800" cy="5410200"/>
          </a:xfrm>
        </p:spPr>
        <p:txBody>
          <a:bodyPr>
            <a:normAutofit/>
          </a:bodyPr>
          <a:lstStyle/>
          <a:p>
            <a:r>
              <a:rPr lang="en-US" dirty="0" smtClean="0"/>
              <a:t>Build-up of tension </a:t>
            </a:r>
            <a:r>
              <a:rPr lang="en-US" dirty="0"/>
              <a:t>draws </a:t>
            </a:r>
            <a:r>
              <a:rPr lang="en-US" dirty="0" smtClean="0"/>
              <a:t>focus to “What’s </a:t>
            </a:r>
            <a:r>
              <a:rPr lang="en-US" dirty="0"/>
              <a:t>wrong</a:t>
            </a:r>
            <a:r>
              <a:rPr lang="en-US" dirty="0" smtClean="0"/>
              <a:t>?”</a:t>
            </a:r>
          </a:p>
          <a:p>
            <a:r>
              <a:rPr lang="en-US" dirty="0" smtClean="0"/>
              <a:t>Thinking is pressured, simplistic, short-term</a:t>
            </a:r>
          </a:p>
          <a:p>
            <a:r>
              <a:rPr lang="en-US" dirty="0" smtClean="0"/>
              <a:t>Create broad categories , all or nothing</a:t>
            </a:r>
          </a:p>
          <a:p>
            <a:r>
              <a:rPr lang="en-US" dirty="0" smtClean="0"/>
              <a:t>Reduced </a:t>
            </a:r>
            <a:r>
              <a:rPr lang="en-US" dirty="0"/>
              <a:t>receptivity, </a:t>
            </a:r>
            <a:r>
              <a:rPr lang="en-US" dirty="0" smtClean="0"/>
              <a:t>learning and memory</a:t>
            </a:r>
          </a:p>
          <a:p>
            <a:r>
              <a:rPr lang="en-US" dirty="0" smtClean="0"/>
              <a:t>Priorities blur – everything appears critical </a:t>
            </a:r>
          </a:p>
          <a:p>
            <a:r>
              <a:rPr lang="en-US" dirty="0"/>
              <a:t>Content of thought becomes increasingly narrow, negative, rigid, scattered, drawn to old solutions</a:t>
            </a:r>
          </a:p>
          <a:p>
            <a:r>
              <a:rPr lang="en-US" dirty="0"/>
              <a:t>Negative thinking/recycling builds more tension</a:t>
            </a:r>
          </a:p>
          <a:p>
            <a:endParaRPr lang="en-US" dirty="0" smtClean="0"/>
          </a:p>
          <a:p>
            <a:endParaRPr lang="en-US" dirty="0"/>
          </a:p>
        </p:txBody>
      </p:sp>
      <p:sp>
        <p:nvSpPr>
          <p:cNvPr id="4" name="Slide Number Placeholder 3"/>
          <p:cNvSpPr>
            <a:spLocks noGrp="1"/>
          </p:cNvSpPr>
          <p:nvPr>
            <p:ph type="sldNum" sz="quarter" idx="12"/>
          </p:nvPr>
        </p:nvSpPr>
        <p:spPr>
          <a:xfrm>
            <a:off x="6934200" y="6400800"/>
            <a:ext cx="2133600" cy="365125"/>
          </a:xfrm>
        </p:spPr>
        <p:txBody>
          <a:bodyPr/>
          <a:lstStyle/>
          <a:p>
            <a:fld id="{B8E9FAA0-15F3-4103-BFA8-958C0345E320}" type="slidenum">
              <a:rPr lang="en-US" sz="1800" smtClean="0"/>
              <a:t>17</a:t>
            </a:fld>
            <a:endParaRPr lang="en-US" sz="1800" dirty="0"/>
          </a:p>
        </p:txBody>
      </p:sp>
    </p:spTree>
    <p:extLst>
      <p:ext uri="{BB962C8B-B14F-4D97-AF65-F5344CB8AC3E}">
        <p14:creationId xmlns:p14="http://schemas.microsoft.com/office/powerpoint/2010/main" val="329734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t>What Goes Wrong: Emotion</a:t>
            </a:r>
            <a:endParaRPr lang="en-US" b="1" dirty="0"/>
          </a:p>
        </p:txBody>
      </p:sp>
      <p:sp>
        <p:nvSpPr>
          <p:cNvPr id="3" name="Content Placeholder 2"/>
          <p:cNvSpPr>
            <a:spLocks noGrp="1"/>
          </p:cNvSpPr>
          <p:nvPr>
            <p:ph idx="1"/>
          </p:nvPr>
        </p:nvSpPr>
        <p:spPr>
          <a:xfrm>
            <a:off x="457200" y="1371600"/>
            <a:ext cx="8229600" cy="5257800"/>
          </a:xfrm>
        </p:spPr>
        <p:txBody>
          <a:bodyPr/>
          <a:lstStyle/>
          <a:p>
            <a:r>
              <a:rPr lang="en-US" dirty="0" smtClean="0"/>
              <a:t>Full </a:t>
            </a:r>
            <a:r>
              <a:rPr lang="en-US" dirty="0"/>
              <a:t>experience of emotion is blocked by muscle tension and breath </a:t>
            </a:r>
            <a:r>
              <a:rPr lang="en-US" dirty="0" smtClean="0"/>
              <a:t>holding</a:t>
            </a:r>
          </a:p>
          <a:p>
            <a:endParaRPr lang="en-US" sz="1000" dirty="0"/>
          </a:p>
          <a:p>
            <a:r>
              <a:rPr lang="en-US" dirty="0" smtClean="0"/>
              <a:t>Emotions become reactive </a:t>
            </a:r>
            <a:r>
              <a:rPr lang="en-US" dirty="0"/>
              <a:t>(“sunburn response”) and/or </a:t>
            </a:r>
            <a:r>
              <a:rPr lang="en-US" dirty="0" smtClean="0"/>
              <a:t>numb</a:t>
            </a:r>
          </a:p>
          <a:p>
            <a:endParaRPr lang="en-US" sz="1000" dirty="0"/>
          </a:p>
          <a:p>
            <a:r>
              <a:rPr lang="en-US" dirty="0"/>
              <a:t>Decreasing sensitivity, </a:t>
            </a:r>
            <a:r>
              <a:rPr lang="en-US" dirty="0" smtClean="0"/>
              <a:t>empathy and </a:t>
            </a:r>
            <a:r>
              <a:rPr lang="en-US" dirty="0"/>
              <a:t>frustration </a:t>
            </a:r>
            <a:r>
              <a:rPr lang="en-US" dirty="0" smtClean="0"/>
              <a:t>tolerance</a:t>
            </a:r>
          </a:p>
          <a:p>
            <a:endParaRPr lang="en-US" sz="1000" dirty="0" smtClean="0"/>
          </a:p>
          <a:p>
            <a:r>
              <a:rPr lang="en-US" dirty="0" smtClean="0"/>
              <a:t>Stimulates Conceptual Emotion</a:t>
            </a:r>
          </a:p>
          <a:p>
            <a:endParaRPr lang="en-US" sz="1000" dirty="0" smtClean="0"/>
          </a:p>
          <a:p>
            <a:r>
              <a:rPr lang="en-US" dirty="0" smtClean="0"/>
              <a:t>Triggers and feeds Structural Emotion</a:t>
            </a:r>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mtClean="0"/>
              <a:t>18</a:t>
            </a:fld>
            <a:endParaRPr lang="en-US"/>
          </a:p>
        </p:txBody>
      </p:sp>
    </p:spTree>
    <p:extLst>
      <p:ext uri="{BB962C8B-B14F-4D97-AF65-F5344CB8AC3E}">
        <p14:creationId xmlns:p14="http://schemas.microsoft.com/office/powerpoint/2010/main" val="305278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295400"/>
          </a:xfrm>
        </p:spPr>
        <p:txBody>
          <a:bodyPr>
            <a:noAutofit/>
          </a:bodyPr>
          <a:lstStyle/>
          <a:p>
            <a:r>
              <a:rPr lang="en-US" sz="4800" b="1" dirty="0" smtClean="0"/>
              <a:t>What Works:  Start </a:t>
            </a:r>
            <a:r>
              <a:rPr lang="en-US" sz="4800" b="1" dirty="0"/>
              <a:t>by </a:t>
            </a:r>
            <a:r>
              <a:rPr lang="en-US" sz="4800" b="1" dirty="0" smtClean="0"/>
              <a:t>Restoring </a:t>
            </a:r>
            <a:r>
              <a:rPr lang="en-US" sz="4800" b="1" dirty="0"/>
              <a:t>Physical </a:t>
            </a:r>
            <a:r>
              <a:rPr lang="en-US" sz="4800" b="1" dirty="0" smtClean="0"/>
              <a:t>Balance</a:t>
            </a:r>
            <a:endParaRPr lang="en-US" sz="4800" b="1" dirty="0"/>
          </a:p>
        </p:txBody>
      </p:sp>
      <p:sp>
        <p:nvSpPr>
          <p:cNvPr id="8" name="Content Placeholder 7"/>
          <p:cNvSpPr>
            <a:spLocks noGrp="1"/>
          </p:cNvSpPr>
          <p:nvPr>
            <p:ph idx="1"/>
          </p:nvPr>
        </p:nvSpPr>
        <p:spPr>
          <a:xfrm>
            <a:off x="0" y="1752600"/>
            <a:ext cx="9144000" cy="4800600"/>
          </a:xfrm>
        </p:spPr>
        <p:txBody>
          <a:bodyPr>
            <a:normAutofit lnSpcReduction="10000"/>
          </a:bodyPr>
          <a:lstStyle/>
          <a:p>
            <a:r>
              <a:rPr lang="en-US" dirty="0"/>
              <a:t>The </a:t>
            </a:r>
            <a:r>
              <a:rPr lang="en-US" dirty="0" smtClean="0"/>
              <a:t>body </a:t>
            </a:r>
            <a:r>
              <a:rPr lang="en-US" dirty="0"/>
              <a:t>is the storehouse for </a:t>
            </a:r>
            <a:r>
              <a:rPr lang="en-US" dirty="0" smtClean="0"/>
              <a:t>tension.  Escalating tension restricts perception, thought and emotion</a:t>
            </a:r>
          </a:p>
          <a:p>
            <a:r>
              <a:rPr lang="en-US" dirty="0" smtClean="0"/>
              <a:t>Stopping the build up of tension and allows personal resources to come back online.  </a:t>
            </a:r>
          </a:p>
          <a:p>
            <a:r>
              <a:rPr lang="en-US" dirty="0" smtClean="0"/>
              <a:t>Reducing physical tension opens up perception and makes it much easier to be aware of and choose what we think about.</a:t>
            </a:r>
          </a:p>
          <a:p>
            <a:r>
              <a:rPr lang="en-US" dirty="0"/>
              <a:t>Since tension blocks the full experience of emotion </a:t>
            </a:r>
            <a:r>
              <a:rPr lang="en-US" dirty="0" smtClean="0"/>
              <a:t>reducing physical tension is necessary to resolve emotional tension.</a:t>
            </a:r>
            <a:endParaRPr lang="en-US" dirty="0"/>
          </a:p>
        </p:txBody>
      </p:sp>
      <p:sp>
        <p:nvSpPr>
          <p:cNvPr id="4" name="Slide Number Placeholder 3"/>
          <p:cNvSpPr>
            <a:spLocks noGrp="1"/>
          </p:cNvSpPr>
          <p:nvPr>
            <p:ph type="sldNum" sz="quarter" idx="12"/>
          </p:nvPr>
        </p:nvSpPr>
        <p:spPr>
          <a:xfrm>
            <a:off x="6553200" y="6324600"/>
            <a:ext cx="2133600" cy="365125"/>
          </a:xfrm>
        </p:spPr>
        <p:txBody>
          <a:bodyPr/>
          <a:lstStyle/>
          <a:p>
            <a:fld id="{B8E9FAA0-15F3-4103-BFA8-958C0345E320}" type="slidenum">
              <a:rPr lang="en-US" sz="1800" smtClean="0"/>
              <a:t>19</a:t>
            </a:fld>
            <a:endParaRPr lang="en-US" sz="1800" dirty="0"/>
          </a:p>
        </p:txBody>
      </p:sp>
    </p:spTree>
    <p:extLst>
      <p:ext uri="{BB962C8B-B14F-4D97-AF65-F5344CB8AC3E}">
        <p14:creationId xmlns:p14="http://schemas.microsoft.com/office/powerpoint/2010/main" val="133218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t>Common Myths</a:t>
            </a:r>
            <a:endParaRPr lang="en-US" b="1" dirty="0"/>
          </a:p>
        </p:txBody>
      </p:sp>
      <p:sp>
        <p:nvSpPr>
          <p:cNvPr id="5" name="Text Placeholder 4"/>
          <p:cNvSpPr>
            <a:spLocks noGrp="1"/>
          </p:cNvSpPr>
          <p:nvPr>
            <p:ph type="body" idx="1"/>
          </p:nvPr>
        </p:nvSpPr>
        <p:spPr>
          <a:xfrm>
            <a:off x="457200" y="838200"/>
            <a:ext cx="4038600" cy="609600"/>
          </a:xfrm>
        </p:spPr>
        <p:txBody>
          <a:bodyPr>
            <a:noAutofit/>
          </a:bodyPr>
          <a:lstStyle/>
          <a:p>
            <a:pPr algn="ctr"/>
            <a:r>
              <a:rPr lang="en-US" sz="3600" dirty="0" smtClean="0"/>
              <a:t>Myth</a:t>
            </a:r>
            <a:endParaRPr lang="en-US" sz="3600" dirty="0"/>
          </a:p>
        </p:txBody>
      </p:sp>
      <p:sp>
        <p:nvSpPr>
          <p:cNvPr id="6" name="Content Placeholder 5"/>
          <p:cNvSpPr>
            <a:spLocks noGrp="1"/>
          </p:cNvSpPr>
          <p:nvPr>
            <p:ph sz="half" idx="2"/>
          </p:nvPr>
        </p:nvSpPr>
        <p:spPr>
          <a:xfrm>
            <a:off x="152400" y="1371600"/>
            <a:ext cx="4495800" cy="5181600"/>
          </a:xfrm>
        </p:spPr>
        <p:txBody>
          <a:bodyPr>
            <a:normAutofit fontScale="92500" lnSpcReduction="10000"/>
          </a:bodyPr>
          <a:lstStyle/>
          <a:p>
            <a:r>
              <a:rPr lang="en-US" sz="2800" dirty="0" smtClean="0"/>
              <a:t>Hard work and long hours pay off</a:t>
            </a:r>
          </a:p>
          <a:p>
            <a:endParaRPr lang="en-US" dirty="0"/>
          </a:p>
          <a:p>
            <a:pPr marL="0" indent="0">
              <a:buNone/>
            </a:pPr>
            <a:endParaRPr lang="en-US" dirty="0" smtClean="0"/>
          </a:p>
          <a:p>
            <a:pPr marL="0" indent="0">
              <a:buNone/>
            </a:pPr>
            <a:endParaRPr lang="en-US" sz="1700" dirty="0"/>
          </a:p>
          <a:p>
            <a:pPr marL="0" indent="0">
              <a:buNone/>
            </a:pPr>
            <a:endParaRPr lang="en-US" dirty="0" smtClean="0"/>
          </a:p>
          <a:p>
            <a:r>
              <a:rPr lang="en-US" sz="2800" dirty="0" smtClean="0"/>
              <a:t>Stress can be good for us</a:t>
            </a:r>
          </a:p>
          <a:p>
            <a:endParaRPr lang="en-US" dirty="0"/>
          </a:p>
          <a:p>
            <a:r>
              <a:rPr lang="en-US" sz="2800" dirty="0" smtClean="0"/>
              <a:t>We work better under pressure</a:t>
            </a:r>
          </a:p>
          <a:p>
            <a:pPr marL="0" indent="0">
              <a:buNone/>
            </a:pPr>
            <a:endParaRPr lang="en-US" sz="3200" dirty="0"/>
          </a:p>
          <a:p>
            <a:r>
              <a:rPr lang="en-US" sz="2800" dirty="0" smtClean="0"/>
              <a:t>High Stress is a sign of commitment and motivation</a:t>
            </a:r>
          </a:p>
          <a:p>
            <a:endParaRPr lang="en-US" dirty="0"/>
          </a:p>
        </p:txBody>
      </p:sp>
      <p:sp>
        <p:nvSpPr>
          <p:cNvPr id="7" name="Text Placeholder 6"/>
          <p:cNvSpPr>
            <a:spLocks noGrp="1"/>
          </p:cNvSpPr>
          <p:nvPr>
            <p:ph type="body" sz="quarter" idx="3"/>
          </p:nvPr>
        </p:nvSpPr>
        <p:spPr>
          <a:xfrm>
            <a:off x="4648200" y="838200"/>
            <a:ext cx="3962400" cy="533400"/>
          </a:xfrm>
        </p:spPr>
        <p:txBody>
          <a:bodyPr>
            <a:noAutofit/>
          </a:bodyPr>
          <a:lstStyle/>
          <a:p>
            <a:pPr algn="ctr"/>
            <a:r>
              <a:rPr lang="en-US" sz="3600" dirty="0" smtClean="0"/>
              <a:t>Evidence</a:t>
            </a:r>
            <a:endParaRPr lang="en-US" sz="3600" dirty="0"/>
          </a:p>
        </p:txBody>
      </p:sp>
      <p:sp>
        <p:nvSpPr>
          <p:cNvPr id="8" name="Content Placeholder 7"/>
          <p:cNvSpPr>
            <a:spLocks noGrp="1"/>
          </p:cNvSpPr>
          <p:nvPr>
            <p:ph sz="quarter" idx="4"/>
          </p:nvPr>
        </p:nvSpPr>
        <p:spPr>
          <a:xfrm>
            <a:off x="4495800" y="1447800"/>
            <a:ext cx="4495800" cy="5257800"/>
          </a:xfrm>
        </p:spPr>
        <p:txBody>
          <a:bodyPr>
            <a:normAutofit lnSpcReduction="10000"/>
          </a:bodyPr>
          <a:lstStyle/>
          <a:p>
            <a:r>
              <a:rPr lang="en-US" dirty="0" smtClean="0"/>
              <a:t>“Employee </a:t>
            </a:r>
            <a:r>
              <a:rPr lang="en-US" dirty="0"/>
              <a:t>output falls sharply after a 50-hour work-week, and falls off a cliff after 55 </a:t>
            </a:r>
            <a:r>
              <a:rPr lang="en-US" dirty="0" smtClean="0"/>
              <a:t>hours” Long hours result in significant increase in accidents and health problems</a:t>
            </a:r>
          </a:p>
          <a:p>
            <a:r>
              <a:rPr lang="en-US" dirty="0" smtClean="0"/>
              <a:t>Stress builds tension which interferes with functioning</a:t>
            </a:r>
          </a:p>
          <a:p>
            <a:pPr marL="0" indent="0">
              <a:buNone/>
            </a:pPr>
            <a:endParaRPr lang="en-US" sz="1100" dirty="0" smtClean="0"/>
          </a:p>
          <a:p>
            <a:r>
              <a:rPr lang="en-US" dirty="0" smtClean="0"/>
              <a:t>US Army study : trained technicians  took  2-3x longer when thought under attack</a:t>
            </a:r>
          </a:p>
          <a:p>
            <a:r>
              <a:rPr lang="en-US" dirty="0" smtClean="0"/>
              <a:t>High stress is a sign of diminished capacity and increased likelihood of mistakes</a:t>
            </a:r>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mtClean="0"/>
              <a:t>2</a:t>
            </a:fld>
            <a:endParaRPr lang="en-US"/>
          </a:p>
        </p:txBody>
      </p:sp>
    </p:spTree>
    <p:extLst>
      <p:ext uri="{BB962C8B-B14F-4D97-AF65-F5344CB8AC3E}">
        <p14:creationId xmlns:p14="http://schemas.microsoft.com/office/powerpoint/2010/main" val="864081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normAutofit fontScale="90000"/>
          </a:bodyPr>
          <a:lstStyle/>
          <a:p>
            <a:r>
              <a:rPr lang="en-US" sz="4000" b="1" dirty="0" smtClean="0"/>
              <a:t/>
            </a:r>
            <a:br>
              <a:rPr lang="en-US" sz="4000" b="1" dirty="0" smtClean="0"/>
            </a:br>
            <a:r>
              <a:rPr lang="en-US" sz="4900" b="1" dirty="0" smtClean="0"/>
              <a:t>What Works: Body</a:t>
            </a:r>
            <a:r>
              <a:rPr lang="en-US" sz="4000" b="1" i="1" dirty="0"/>
              <a:t/>
            </a:r>
            <a:br>
              <a:rPr lang="en-US" sz="4000" b="1" i="1" dirty="0"/>
            </a:br>
            <a:endParaRPr lang="en-US" sz="4000" b="1" dirty="0"/>
          </a:p>
        </p:txBody>
      </p:sp>
      <p:sp>
        <p:nvSpPr>
          <p:cNvPr id="3" name="Content Placeholder 2"/>
          <p:cNvSpPr>
            <a:spLocks noGrp="1"/>
          </p:cNvSpPr>
          <p:nvPr>
            <p:ph idx="1"/>
          </p:nvPr>
        </p:nvSpPr>
        <p:spPr>
          <a:xfrm>
            <a:off x="0" y="914400"/>
            <a:ext cx="8915400" cy="5943600"/>
          </a:xfrm>
        </p:spPr>
        <p:txBody>
          <a:bodyPr>
            <a:normAutofit/>
          </a:bodyPr>
          <a:lstStyle/>
          <a:p>
            <a:r>
              <a:rPr lang="en-US" dirty="0" smtClean="0"/>
              <a:t>Restore long-term balance to autonomic nervous system by activating the parasympathetic nervous system through regular practice (6-10 x daily for 2-6 weeks) of </a:t>
            </a:r>
            <a:r>
              <a:rPr lang="en-US" b="1" i="1" dirty="0" smtClean="0"/>
              <a:t>Natural Rhythmic Breathing</a:t>
            </a:r>
            <a:endParaRPr lang="en-US" sz="1200" dirty="0" smtClean="0"/>
          </a:p>
          <a:p>
            <a:r>
              <a:rPr lang="en-US" dirty="0" smtClean="0"/>
              <a:t>Become aware of and resolve patterns of tension through regular practice of </a:t>
            </a:r>
            <a:r>
              <a:rPr lang="en-US" b="1" i="1" dirty="0" smtClean="0"/>
              <a:t>Grounding</a:t>
            </a:r>
            <a:r>
              <a:rPr lang="en-US" i="1" dirty="0" smtClean="0"/>
              <a:t> (2-5 X daily)</a:t>
            </a:r>
            <a:endParaRPr lang="en-US" dirty="0" smtClean="0"/>
          </a:p>
          <a:p>
            <a:endParaRPr lang="en-US" sz="1700" dirty="0"/>
          </a:p>
          <a:p>
            <a:pPr marL="0" indent="0" algn="ctr">
              <a:buNone/>
            </a:pPr>
            <a:r>
              <a:rPr lang="en-US" sz="2800" dirty="0" smtClean="0"/>
              <a:t>Three Videos</a:t>
            </a:r>
            <a:r>
              <a:rPr lang="en-US" sz="2800" dirty="0"/>
              <a:t>: </a:t>
            </a:r>
            <a:endParaRPr lang="en-US" sz="2800" dirty="0" smtClean="0"/>
          </a:p>
          <a:p>
            <a:pPr marL="0" indent="0" algn="ctr">
              <a:buNone/>
            </a:pPr>
            <a:r>
              <a:rPr lang="en-US" sz="2800" dirty="0" smtClean="0"/>
              <a:t>Natural Rhythmic (Diaphragmatic) Breathing</a:t>
            </a:r>
          </a:p>
          <a:p>
            <a:pPr marL="0" indent="0" algn="ctr">
              <a:buNone/>
            </a:pPr>
            <a:r>
              <a:rPr lang="en-US" sz="2800" dirty="0" smtClean="0"/>
              <a:t>Dealing with Obstacles to Natural Rhythmic Breathing Grounding</a:t>
            </a:r>
            <a:endParaRPr lang="en-US" sz="2800" dirty="0"/>
          </a:p>
          <a:p>
            <a:pPr marL="0" indent="0" algn="ctr">
              <a:buNone/>
            </a:pPr>
            <a:r>
              <a:rPr lang="en-US" sz="2800" dirty="0" smtClean="0"/>
              <a:t> </a:t>
            </a:r>
            <a:r>
              <a:rPr lang="en-US" sz="2800" dirty="0"/>
              <a:t>http://</a:t>
            </a:r>
            <a:r>
              <a:rPr lang="en-US" sz="2800" dirty="0" smtClean="0"/>
              <a:t>bobvanoosterhout.com/id133.html</a:t>
            </a:r>
            <a:endParaRPr lang="en-US" sz="2800"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20</a:t>
            </a:fld>
            <a:endParaRPr lang="en-US" sz="1800" dirty="0"/>
          </a:p>
        </p:txBody>
      </p:sp>
    </p:spTree>
    <p:extLst>
      <p:ext uri="{BB962C8B-B14F-4D97-AF65-F5344CB8AC3E}">
        <p14:creationId xmlns:p14="http://schemas.microsoft.com/office/powerpoint/2010/main" val="281458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dirty="0"/>
              <a:t>What </a:t>
            </a:r>
            <a:r>
              <a:rPr lang="en-US" b="1" dirty="0" smtClean="0"/>
              <a:t>Works:  Thought</a:t>
            </a:r>
            <a:endParaRPr lang="en-US" b="1" dirty="0"/>
          </a:p>
        </p:txBody>
      </p:sp>
      <p:sp>
        <p:nvSpPr>
          <p:cNvPr id="3" name="Content Placeholder 2"/>
          <p:cNvSpPr>
            <a:spLocks noGrp="1"/>
          </p:cNvSpPr>
          <p:nvPr>
            <p:ph idx="1"/>
          </p:nvPr>
        </p:nvSpPr>
        <p:spPr>
          <a:xfrm>
            <a:off x="304800" y="1066800"/>
            <a:ext cx="8534400" cy="5791200"/>
          </a:xfrm>
        </p:spPr>
        <p:txBody>
          <a:bodyPr>
            <a:normAutofit fontScale="92500" lnSpcReduction="10000"/>
          </a:bodyPr>
          <a:lstStyle/>
          <a:p>
            <a:r>
              <a:rPr lang="en-US" dirty="0" smtClean="0"/>
              <a:t>Develop the capacity to redirect thought by creating an established mental pathway through regular repetition (100s x daily) of a Rhythm Phrase. (</a:t>
            </a:r>
            <a:r>
              <a:rPr lang="en-US" b="1" dirty="0" smtClean="0"/>
              <a:t>Thought Refocusing</a:t>
            </a:r>
            <a:r>
              <a:rPr lang="en-US" dirty="0" smtClean="0"/>
              <a:t>)</a:t>
            </a:r>
          </a:p>
          <a:p>
            <a:r>
              <a:rPr lang="en-US" dirty="0" smtClean="0"/>
              <a:t>Develop the capacity to be aware of and the ability to redirect thought through regular </a:t>
            </a:r>
            <a:r>
              <a:rPr lang="en-US" b="1" dirty="0" smtClean="0"/>
              <a:t>meditation</a:t>
            </a:r>
          </a:p>
          <a:p>
            <a:r>
              <a:rPr lang="en-US" dirty="0" smtClean="0"/>
              <a:t>Develop a habit of </a:t>
            </a:r>
            <a:r>
              <a:rPr lang="en-US" b="1" dirty="0" smtClean="0"/>
              <a:t>clarifying</a:t>
            </a:r>
            <a:r>
              <a:rPr lang="en-US" dirty="0" smtClean="0"/>
              <a:t> the direction and appropriateness of current thinking</a:t>
            </a:r>
            <a:endParaRPr lang="en-US" sz="1700" dirty="0" smtClean="0"/>
          </a:p>
          <a:p>
            <a:pPr marL="0" indent="0" algn="ctr">
              <a:buNone/>
            </a:pPr>
            <a:r>
              <a:rPr lang="en-US" sz="2800" dirty="0" smtClean="0"/>
              <a:t> Three Videos:  </a:t>
            </a:r>
          </a:p>
          <a:p>
            <a:pPr marL="0" indent="0" algn="ctr">
              <a:buNone/>
            </a:pPr>
            <a:r>
              <a:rPr lang="en-US" sz="2800" dirty="0" smtClean="0"/>
              <a:t>Clearing your Mind, </a:t>
            </a:r>
          </a:p>
          <a:p>
            <a:pPr marL="0" indent="0" algn="ctr">
              <a:buNone/>
            </a:pPr>
            <a:r>
              <a:rPr lang="en-US" sz="2800" dirty="0" smtClean="0"/>
              <a:t>Meditation, </a:t>
            </a:r>
          </a:p>
          <a:p>
            <a:pPr marL="0" indent="0" algn="ctr">
              <a:buNone/>
            </a:pPr>
            <a:r>
              <a:rPr lang="en-US" sz="2800" dirty="0" smtClean="0"/>
              <a:t>How to Stop Worrying</a:t>
            </a:r>
          </a:p>
          <a:p>
            <a:pPr marL="0" indent="0" algn="ctr">
              <a:buNone/>
            </a:pPr>
            <a:r>
              <a:rPr lang="en-US" sz="2800" dirty="0"/>
              <a:t>http://</a:t>
            </a:r>
            <a:r>
              <a:rPr lang="en-US" sz="2800" dirty="0" smtClean="0"/>
              <a:t>bobvanoosterhout.com/id133.html</a:t>
            </a:r>
            <a:endParaRPr lang="en-US" sz="2800"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21</a:t>
            </a:fld>
            <a:endParaRPr lang="en-US" sz="1800" dirty="0"/>
          </a:p>
        </p:txBody>
      </p:sp>
    </p:spTree>
    <p:extLst>
      <p:ext uri="{BB962C8B-B14F-4D97-AF65-F5344CB8AC3E}">
        <p14:creationId xmlns:p14="http://schemas.microsoft.com/office/powerpoint/2010/main" val="119377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a:t>What Works: </a:t>
            </a:r>
            <a:r>
              <a:rPr lang="en-US" b="1" dirty="0" smtClean="0"/>
              <a:t>Emotion</a:t>
            </a:r>
            <a:endParaRPr lang="en-US" b="1" dirty="0"/>
          </a:p>
        </p:txBody>
      </p:sp>
      <p:sp>
        <p:nvSpPr>
          <p:cNvPr id="3" name="Content Placeholder 2"/>
          <p:cNvSpPr>
            <a:spLocks noGrp="1"/>
          </p:cNvSpPr>
          <p:nvPr>
            <p:ph idx="1"/>
          </p:nvPr>
        </p:nvSpPr>
        <p:spPr>
          <a:xfrm>
            <a:off x="457200" y="914400"/>
            <a:ext cx="8229600" cy="5943600"/>
          </a:xfrm>
        </p:spPr>
        <p:txBody>
          <a:bodyPr>
            <a:normAutofit fontScale="92500" lnSpcReduction="10000"/>
          </a:bodyPr>
          <a:lstStyle/>
          <a:p>
            <a:r>
              <a:rPr lang="en-US" dirty="0"/>
              <a:t>Avoid tensing and breath holding during emotional times to allow the full, momentary experience of emotion</a:t>
            </a:r>
          </a:p>
          <a:p>
            <a:r>
              <a:rPr lang="en-US" dirty="0" smtClean="0"/>
              <a:t>Shift </a:t>
            </a:r>
            <a:r>
              <a:rPr lang="en-US" dirty="0"/>
              <a:t>perceptions </a:t>
            </a:r>
            <a:r>
              <a:rPr lang="en-US" dirty="0" smtClean="0"/>
              <a:t>and redirect thinking when response to emotions builds tension or interferes </a:t>
            </a:r>
            <a:r>
              <a:rPr lang="en-US" dirty="0"/>
              <a:t>with the task at </a:t>
            </a:r>
            <a:r>
              <a:rPr lang="en-US" dirty="0" smtClean="0"/>
              <a:t>hand</a:t>
            </a:r>
          </a:p>
          <a:p>
            <a:r>
              <a:rPr lang="en-US" dirty="0" smtClean="0"/>
              <a:t>Separate thought from emotion </a:t>
            </a:r>
            <a:r>
              <a:rPr lang="en-US" dirty="0"/>
              <a:t>to prevent emotional recycling </a:t>
            </a:r>
            <a:r>
              <a:rPr lang="en-US" dirty="0" smtClean="0"/>
              <a:t>and when responding to structural emotion or memories from the past</a:t>
            </a:r>
          </a:p>
          <a:p>
            <a:pPr marL="0" indent="0">
              <a:buNone/>
            </a:pPr>
            <a:endParaRPr lang="en-US" sz="1300" dirty="0" smtClean="0"/>
          </a:p>
          <a:p>
            <a:pPr marL="0" indent="0" algn="ctr">
              <a:buNone/>
            </a:pPr>
            <a:r>
              <a:rPr lang="en-US" sz="2800" dirty="0" smtClean="0"/>
              <a:t>Four Videos  </a:t>
            </a:r>
          </a:p>
          <a:p>
            <a:pPr marL="0" indent="0" algn="ctr">
              <a:buNone/>
            </a:pPr>
            <a:r>
              <a:rPr lang="en-US" sz="2800" dirty="0" smtClean="0"/>
              <a:t>Understanding Emotion, PTSD, Depression, Dealing with Loss  http</a:t>
            </a:r>
            <a:r>
              <a:rPr lang="en-US" sz="2800" dirty="0"/>
              <a:t>://</a:t>
            </a:r>
            <a:r>
              <a:rPr lang="en-US" sz="2800" dirty="0" smtClean="0"/>
              <a:t>bobvanoosterhout.com/id133.html</a:t>
            </a:r>
            <a:endParaRPr lang="en-US" sz="2800" dirty="0"/>
          </a:p>
          <a:p>
            <a:pPr marL="0" indent="0" algn="ctr">
              <a:buNone/>
            </a:pPr>
            <a:endParaRPr lang="en-US" sz="2800"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22</a:t>
            </a:fld>
            <a:endParaRPr lang="en-US" sz="1800" dirty="0"/>
          </a:p>
        </p:txBody>
      </p:sp>
    </p:spTree>
    <p:extLst>
      <p:ext uri="{BB962C8B-B14F-4D97-AF65-F5344CB8AC3E}">
        <p14:creationId xmlns:p14="http://schemas.microsoft.com/office/powerpoint/2010/main" val="211073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a:t>What Works: </a:t>
            </a:r>
            <a:r>
              <a:rPr lang="en-US" b="1" dirty="0" smtClean="0"/>
              <a:t>Perception</a:t>
            </a:r>
            <a:endParaRPr lang="en-US" b="1"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Be aware of how our own and other’s frames, filters and focus limit perception, understanding, and empathy</a:t>
            </a:r>
          </a:p>
          <a:p>
            <a:r>
              <a:rPr lang="en-US" dirty="0" smtClean="0"/>
              <a:t>Develop perceptual flexibility and understanding by developing the ability and inclination to view situations through the frames, filters, focus of others.</a:t>
            </a:r>
          </a:p>
          <a:p>
            <a:r>
              <a:rPr lang="en-US" dirty="0" smtClean="0"/>
              <a:t>Incorporate “Components of Clear Perception” into perspective</a:t>
            </a:r>
          </a:p>
          <a:p>
            <a:pPr marL="0" indent="0">
              <a:buNone/>
            </a:pPr>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23</a:t>
            </a:fld>
            <a:endParaRPr lang="en-US" sz="1800" dirty="0"/>
          </a:p>
        </p:txBody>
      </p:sp>
    </p:spTree>
    <p:extLst>
      <p:ext uri="{BB962C8B-B14F-4D97-AF65-F5344CB8AC3E}">
        <p14:creationId xmlns:p14="http://schemas.microsoft.com/office/powerpoint/2010/main" val="294436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371600"/>
            <a:ext cx="8382000" cy="4419600"/>
          </a:xfrm>
        </p:spPr>
        <p:txBody>
          <a:bodyPr>
            <a:normAutofit/>
          </a:bodyPr>
          <a:lstStyle/>
          <a:p>
            <a:pPr algn="ctr"/>
            <a:endParaRPr lang="en-US" sz="2000" dirty="0" smtClean="0"/>
          </a:p>
          <a:p>
            <a:pPr marL="0" indent="0" algn="ctr">
              <a:buNone/>
            </a:pPr>
            <a:r>
              <a:rPr lang="en-US" sz="4000" dirty="0" smtClean="0"/>
              <a:t>Compassion</a:t>
            </a:r>
          </a:p>
          <a:p>
            <a:pPr marL="109728" indent="0" algn="ctr">
              <a:buNone/>
            </a:pPr>
            <a:endParaRPr lang="en-US" sz="1200" dirty="0" smtClean="0"/>
          </a:p>
          <a:p>
            <a:pPr marL="0" indent="0" algn="ctr">
              <a:buNone/>
            </a:pPr>
            <a:r>
              <a:rPr lang="en-US" sz="4000" dirty="0" smtClean="0"/>
              <a:t>Personal Responsibility</a:t>
            </a:r>
          </a:p>
          <a:p>
            <a:pPr marL="109728" indent="0" algn="ctr">
              <a:buNone/>
            </a:pPr>
            <a:endParaRPr lang="en-US" sz="1200" dirty="0" smtClean="0"/>
          </a:p>
          <a:p>
            <a:pPr marL="0" indent="0" algn="ctr">
              <a:buNone/>
            </a:pPr>
            <a:r>
              <a:rPr lang="en-US" sz="4000" dirty="0" smtClean="0"/>
              <a:t>Hope</a:t>
            </a:r>
          </a:p>
          <a:p>
            <a:pPr marL="109728" indent="0" algn="ctr">
              <a:buNone/>
            </a:pPr>
            <a:endParaRPr lang="en-US" sz="1200" dirty="0" smtClean="0"/>
          </a:p>
          <a:p>
            <a:pPr marL="0" indent="0" algn="ctr">
              <a:buNone/>
            </a:pPr>
            <a:r>
              <a:rPr lang="en-US" sz="4000" dirty="0" smtClean="0"/>
              <a:t>Humility</a:t>
            </a:r>
            <a:endParaRPr lang="en-US" sz="4000" dirty="0"/>
          </a:p>
        </p:txBody>
      </p:sp>
      <p:sp>
        <p:nvSpPr>
          <p:cNvPr id="3" name="Title 2"/>
          <p:cNvSpPr>
            <a:spLocks noGrp="1"/>
          </p:cNvSpPr>
          <p:nvPr>
            <p:ph type="title"/>
          </p:nvPr>
        </p:nvSpPr>
        <p:spPr>
          <a:xfrm>
            <a:off x="457200" y="274638"/>
            <a:ext cx="8229600" cy="944562"/>
          </a:xfrm>
        </p:spPr>
        <p:txBody>
          <a:bodyPr>
            <a:normAutofit/>
          </a:bodyPr>
          <a:lstStyle/>
          <a:p>
            <a:pPr algn="ctr"/>
            <a:r>
              <a:rPr lang="en-US" b="1" dirty="0" smtClean="0"/>
              <a:t>Components of Clear Perception</a:t>
            </a:r>
            <a:endParaRPr lang="en-US" b="1" dirty="0"/>
          </a:p>
        </p:txBody>
      </p:sp>
      <p:sp>
        <p:nvSpPr>
          <p:cNvPr id="2" name="Slide Number Placeholder 1"/>
          <p:cNvSpPr>
            <a:spLocks noGrp="1"/>
          </p:cNvSpPr>
          <p:nvPr>
            <p:ph type="sldNum" sz="quarter" idx="12"/>
          </p:nvPr>
        </p:nvSpPr>
        <p:spPr/>
        <p:txBody>
          <a:bodyPr/>
          <a:lstStyle/>
          <a:p>
            <a:fld id="{B8E9FAA0-15F3-4103-BFA8-958C0345E320}" type="slidenum">
              <a:rPr lang="en-US" sz="1800" smtClean="0"/>
              <a:t>24</a:t>
            </a:fld>
            <a:endParaRPr lang="en-US" sz="1800" dirty="0"/>
          </a:p>
        </p:txBody>
      </p:sp>
    </p:spTree>
    <p:extLst>
      <p:ext uri="{BB962C8B-B14F-4D97-AF65-F5344CB8AC3E}">
        <p14:creationId xmlns:p14="http://schemas.microsoft.com/office/powerpoint/2010/main" val="648217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78562"/>
          </a:xfrm>
        </p:spPr>
        <p:txBody>
          <a:bodyPr anchor="t">
            <a:noAutofit/>
          </a:bodyPr>
          <a:lstStyle/>
          <a:p>
            <a:pPr algn="l"/>
            <a:r>
              <a:rPr lang="en-US" sz="3000" b="1" dirty="0" smtClean="0"/>
              <a:t>Compassion</a:t>
            </a:r>
            <a:r>
              <a:rPr lang="en-US" sz="3000" dirty="0" smtClean="0"/>
              <a:t>  recognizes the dignity and potential of each person.  It involves looking at life from another person’s perspective without judgment while understanding how circumstances contributed to forming his or her behavior, attitude, and outlook.  True </a:t>
            </a:r>
            <a:r>
              <a:rPr lang="en-US" sz="3000" b="1" dirty="0" smtClean="0"/>
              <a:t>Compassion</a:t>
            </a:r>
            <a:r>
              <a:rPr lang="en-US" sz="3000" dirty="0" smtClean="0"/>
              <a:t> requires the capacity to briefly experience the  emotions and perspective of another.  </a:t>
            </a:r>
            <a:r>
              <a:rPr lang="en-US" sz="3000" b="1" dirty="0" smtClean="0"/>
              <a:t>Compassion</a:t>
            </a:r>
            <a:r>
              <a:rPr lang="en-US" sz="3000" dirty="0" smtClean="0"/>
              <a:t> </a:t>
            </a:r>
            <a:r>
              <a:rPr lang="en-US" sz="3000" dirty="0"/>
              <a:t>allows other people to be fully themselves in our </a:t>
            </a:r>
            <a:r>
              <a:rPr lang="en-US" sz="3000" dirty="0" smtClean="0"/>
              <a:t>presence.  It connects, includes, and opens. </a:t>
            </a:r>
            <a:r>
              <a:rPr lang="en-US" sz="3000" b="1" dirty="0" smtClean="0"/>
              <a:t>Compassion</a:t>
            </a:r>
            <a:r>
              <a:rPr lang="en-US" sz="3000" dirty="0" smtClean="0"/>
              <a:t> is not simply a concept; it is something we experienced together.  We are touched by compassion and it allows us to touch and be in touch with others.</a:t>
            </a:r>
            <a:br>
              <a:rPr lang="en-US" sz="3000" dirty="0" smtClean="0"/>
            </a:br>
            <a:r>
              <a:rPr lang="en-US" sz="3000" dirty="0" smtClean="0"/>
              <a:t/>
            </a:r>
            <a:br>
              <a:rPr lang="en-US" sz="3000" dirty="0" smtClean="0"/>
            </a:br>
            <a:endParaRPr lang="en-US" sz="3000" dirty="0"/>
          </a:p>
        </p:txBody>
      </p:sp>
      <p:sp>
        <p:nvSpPr>
          <p:cNvPr id="2" name="Slide Number Placeholder 1"/>
          <p:cNvSpPr>
            <a:spLocks noGrp="1"/>
          </p:cNvSpPr>
          <p:nvPr>
            <p:ph type="sldNum" sz="quarter" idx="12"/>
          </p:nvPr>
        </p:nvSpPr>
        <p:spPr/>
        <p:txBody>
          <a:bodyPr/>
          <a:lstStyle/>
          <a:p>
            <a:fld id="{B8E9FAA0-15F3-4103-BFA8-958C0345E320}" type="slidenum">
              <a:rPr lang="en-US" sz="1800" smtClean="0"/>
              <a:t>25</a:t>
            </a:fld>
            <a:endParaRPr lang="en-US" sz="1800" dirty="0"/>
          </a:p>
        </p:txBody>
      </p:sp>
    </p:spTree>
    <p:extLst>
      <p:ext uri="{BB962C8B-B14F-4D97-AF65-F5344CB8AC3E}">
        <p14:creationId xmlns:p14="http://schemas.microsoft.com/office/powerpoint/2010/main" val="700539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chor="t">
            <a:normAutofit fontScale="90000"/>
          </a:bodyPr>
          <a:lstStyle/>
          <a:p>
            <a:pPr algn="l"/>
            <a:r>
              <a:rPr lang="en-US" sz="3600" b="1" i="1" dirty="0"/>
              <a:t>Personal Responsibility</a:t>
            </a:r>
            <a:r>
              <a:rPr lang="en-US" sz="3600" dirty="0"/>
              <a:t>  recognizes that each person </a:t>
            </a:r>
            <a:r>
              <a:rPr lang="en-US" sz="3600" dirty="0" smtClean="0"/>
              <a:t>(especially oneself) </a:t>
            </a:r>
            <a:r>
              <a:rPr lang="en-US" sz="3600" dirty="0"/>
              <a:t>has unique gifts and potential along with the ability to respond and contribute.  </a:t>
            </a:r>
            <a:r>
              <a:rPr lang="en-US" sz="3600" b="1" dirty="0"/>
              <a:t>Personal Responsibility </a:t>
            </a:r>
            <a:r>
              <a:rPr lang="en-US" sz="3600" dirty="0"/>
              <a:t>involves finding balance between the needs of a situation and the capabilities and limitations of participants.  </a:t>
            </a:r>
            <a:r>
              <a:rPr lang="en-US" sz="3600" b="1" dirty="0"/>
              <a:t>Personal Responsibility </a:t>
            </a:r>
            <a:r>
              <a:rPr lang="en-US" sz="3600" dirty="0"/>
              <a:t>rejects the authoritarian term “should” and avoids blame, guilt, and resentment.  It simply looks at what each </a:t>
            </a:r>
            <a:r>
              <a:rPr lang="en-US" sz="3600" dirty="0" smtClean="0"/>
              <a:t>participant (particularly oneself) </a:t>
            </a:r>
            <a:r>
              <a:rPr lang="en-US" sz="3600" dirty="0"/>
              <a:t>can realistically do to improve work, relationships, </a:t>
            </a:r>
            <a:r>
              <a:rPr lang="en-US" sz="3600" dirty="0" smtClean="0"/>
              <a:t>organizations, and communities</a:t>
            </a:r>
            <a:r>
              <a:rPr lang="en-US" sz="3600" dirty="0"/>
              <a:t>.</a:t>
            </a:r>
            <a:r>
              <a:rPr lang="en-US" sz="3200" dirty="0"/>
              <a:t/>
            </a:r>
            <a:br>
              <a:rPr lang="en-US" sz="3200" dirty="0"/>
            </a:br>
            <a:endParaRPr lang="en-US" sz="3200" dirty="0"/>
          </a:p>
        </p:txBody>
      </p:sp>
      <p:sp>
        <p:nvSpPr>
          <p:cNvPr id="3" name="Slide Number Placeholder 2"/>
          <p:cNvSpPr>
            <a:spLocks noGrp="1"/>
          </p:cNvSpPr>
          <p:nvPr>
            <p:ph type="sldNum" sz="quarter" idx="12"/>
          </p:nvPr>
        </p:nvSpPr>
        <p:spPr/>
        <p:txBody>
          <a:bodyPr/>
          <a:lstStyle/>
          <a:p>
            <a:fld id="{B8E9FAA0-15F3-4103-BFA8-958C0345E320}" type="slidenum">
              <a:rPr lang="en-US" sz="1800" smtClean="0"/>
              <a:t>26</a:t>
            </a:fld>
            <a:endParaRPr lang="en-US" sz="1800" dirty="0"/>
          </a:p>
        </p:txBody>
      </p:sp>
    </p:spTree>
    <p:extLst>
      <p:ext uri="{BB962C8B-B14F-4D97-AF65-F5344CB8AC3E}">
        <p14:creationId xmlns:p14="http://schemas.microsoft.com/office/powerpoint/2010/main" val="38316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172200"/>
          </a:xfrm>
        </p:spPr>
        <p:txBody>
          <a:bodyPr anchor="t">
            <a:noAutofit/>
          </a:bodyPr>
          <a:lstStyle/>
          <a:p>
            <a:pPr algn="l"/>
            <a:r>
              <a:rPr lang="en-US" sz="3600" b="1" i="1" dirty="0" smtClean="0">
                <a:latin typeface="+mn-lt"/>
              </a:rPr>
              <a:t>Hope</a:t>
            </a:r>
            <a:r>
              <a:rPr lang="en-US" sz="3600" dirty="0" smtClean="0">
                <a:latin typeface="+mn-lt"/>
              </a:rPr>
              <a:t>  </a:t>
            </a:r>
            <a:r>
              <a:rPr lang="en-US" sz="3600" dirty="0">
                <a:latin typeface="+mn-lt"/>
              </a:rPr>
              <a:t>realizes that there is an effective way to handle each situation and that every experience presents a learning opportunity. </a:t>
            </a:r>
            <a:r>
              <a:rPr lang="en-US" sz="3600" dirty="0" smtClean="0">
                <a:latin typeface="+mn-lt"/>
              </a:rPr>
              <a:t> </a:t>
            </a:r>
            <a:br>
              <a:rPr lang="en-US" sz="3600" dirty="0" smtClean="0">
                <a:latin typeface="+mn-lt"/>
              </a:rPr>
            </a:br>
            <a:r>
              <a:rPr lang="en-US" sz="3600" dirty="0" smtClean="0">
                <a:latin typeface="+mn-lt"/>
              </a:rPr>
              <a:t/>
            </a:r>
            <a:br>
              <a:rPr lang="en-US" sz="3600" dirty="0" smtClean="0">
                <a:latin typeface="+mn-lt"/>
              </a:rPr>
            </a:br>
            <a:r>
              <a:rPr lang="en-US" sz="3600" b="1" dirty="0" smtClean="0">
                <a:latin typeface="+mn-lt"/>
              </a:rPr>
              <a:t>Hope</a:t>
            </a:r>
            <a:r>
              <a:rPr lang="en-US" sz="3600" dirty="0" smtClean="0">
                <a:latin typeface="+mn-lt"/>
              </a:rPr>
              <a:t> believes </a:t>
            </a:r>
            <a:r>
              <a:rPr lang="en-US" sz="3600" dirty="0">
                <a:latin typeface="+mn-lt"/>
              </a:rPr>
              <a:t>that each one of us has an inborn capacity to improve our lives and </a:t>
            </a:r>
            <a:r>
              <a:rPr lang="en-US" sz="3600" dirty="0" smtClean="0">
                <a:latin typeface="+mn-lt"/>
              </a:rPr>
              <a:t>world</a:t>
            </a:r>
            <a:r>
              <a:rPr lang="en-US" sz="3600" dirty="0">
                <a:latin typeface="+mn-lt"/>
              </a:rPr>
              <a:t>.  </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b="1" dirty="0" smtClean="0">
                <a:latin typeface="+mn-lt"/>
              </a:rPr>
              <a:t>Hope</a:t>
            </a:r>
            <a:r>
              <a:rPr lang="en-US" sz="3600" dirty="0" smtClean="0">
                <a:latin typeface="+mn-lt"/>
              </a:rPr>
              <a:t> </a:t>
            </a:r>
            <a:r>
              <a:rPr lang="en-US" sz="3600" dirty="0">
                <a:latin typeface="+mn-lt"/>
              </a:rPr>
              <a:t>resides in our hearts and in our souls.  </a:t>
            </a:r>
            <a:r>
              <a:rPr lang="en-US" sz="3000" dirty="0" smtClean="0">
                <a:latin typeface="+mn-lt"/>
              </a:rPr>
              <a:t/>
            </a:r>
            <a:br>
              <a:rPr lang="en-US" sz="3000" dirty="0" smtClean="0">
                <a:latin typeface="+mn-lt"/>
              </a:rPr>
            </a:br>
            <a:r>
              <a:rPr lang="en-US" sz="3000" dirty="0">
                <a:latin typeface="+mn-lt"/>
              </a:rPr>
              <a:t/>
            </a:r>
            <a:br>
              <a:rPr lang="en-US" sz="3000" dirty="0">
                <a:latin typeface="+mn-lt"/>
              </a:rPr>
            </a:br>
            <a:endParaRPr lang="en-US" sz="3000" dirty="0">
              <a:latin typeface="+mn-lt"/>
            </a:endParaRPr>
          </a:p>
        </p:txBody>
      </p:sp>
      <p:sp>
        <p:nvSpPr>
          <p:cNvPr id="3" name="Slide Number Placeholder 2"/>
          <p:cNvSpPr>
            <a:spLocks noGrp="1"/>
          </p:cNvSpPr>
          <p:nvPr>
            <p:ph type="sldNum" sz="quarter" idx="12"/>
          </p:nvPr>
        </p:nvSpPr>
        <p:spPr/>
        <p:txBody>
          <a:bodyPr/>
          <a:lstStyle/>
          <a:p>
            <a:fld id="{B8E9FAA0-15F3-4103-BFA8-958C0345E320}" type="slidenum">
              <a:rPr lang="en-US" sz="1800" smtClean="0"/>
              <a:t>27</a:t>
            </a:fld>
            <a:endParaRPr lang="en-US" sz="1800" dirty="0"/>
          </a:p>
        </p:txBody>
      </p:sp>
    </p:spTree>
    <p:extLst>
      <p:ext uri="{BB962C8B-B14F-4D97-AF65-F5344CB8AC3E}">
        <p14:creationId xmlns:p14="http://schemas.microsoft.com/office/powerpoint/2010/main" val="409506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8E9FAA0-15F3-4103-BFA8-958C0345E320}" type="slidenum">
              <a:rPr lang="en-US" smtClean="0"/>
              <a:t>28</a:t>
            </a:fld>
            <a:endParaRPr lang="en-US"/>
          </a:p>
        </p:txBody>
      </p:sp>
      <p:sp>
        <p:nvSpPr>
          <p:cNvPr id="4" name="Rectangle 3"/>
          <p:cNvSpPr/>
          <p:nvPr/>
        </p:nvSpPr>
        <p:spPr>
          <a:xfrm>
            <a:off x="304800" y="228600"/>
            <a:ext cx="8229600" cy="6001643"/>
          </a:xfrm>
          <a:prstGeom prst="rect">
            <a:avLst/>
          </a:prstGeom>
        </p:spPr>
        <p:txBody>
          <a:bodyPr wrap="square">
            <a:spAutoFit/>
          </a:bodyPr>
          <a:lstStyle/>
          <a:p>
            <a:r>
              <a:rPr lang="en-US" sz="3200" b="1" i="1" dirty="0"/>
              <a:t>Humility</a:t>
            </a:r>
            <a:r>
              <a:rPr lang="en-US" sz="3200" dirty="0"/>
              <a:t>  involves recognizing our inter-dependence and inter-connectedness along with the effects of our actions on others.  </a:t>
            </a:r>
            <a:endParaRPr lang="en-US" sz="3200" dirty="0" smtClean="0"/>
          </a:p>
          <a:p>
            <a:endParaRPr lang="en-US" sz="3200" dirty="0"/>
          </a:p>
          <a:p>
            <a:r>
              <a:rPr lang="en-US" sz="3200" b="1" dirty="0" smtClean="0"/>
              <a:t>Humility </a:t>
            </a:r>
            <a:r>
              <a:rPr lang="en-US" sz="3200" dirty="0"/>
              <a:t>allows us to see ourselves as part of a greater whole, to realize that we have a significant, but limited role, and to explore how and where we best fit in contributing to and improving our world</a:t>
            </a:r>
            <a:r>
              <a:rPr lang="en-US" sz="3200" dirty="0" smtClean="0"/>
              <a:t>.  </a:t>
            </a:r>
          </a:p>
          <a:p>
            <a:endParaRPr lang="en-US" sz="3200" dirty="0"/>
          </a:p>
          <a:p>
            <a:r>
              <a:rPr lang="en-US" sz="3200" b="1" dirty="0" smtClean="0"/>
              <a:t>Humility </a:t>
            </a:r>
            <a:r>
              <a:rPr lang="en-US" sz="3200" dirty="0" smtClean="0"/>
              <a:t>recognizes that placing ourselves above or below another person diminishes us both.</a:t>
            </a:r>
            <a:endParaRPr lang="en-US" sz="3200" dirty="0"/>
          </a:p>
        </p:txBody>
      </p:sp>
    </p:spTree>
    <p:extLst>
      <p:ext uri="{BB962C8B-B14F-4D97-AF65-F5344CB8AC3E}">
        <p14:creationId xmlns:p14="http://schemas.microsoft.com/office/powerpoint/2010/main" val="1675149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dirty="0" smtClean="0"/>
              <a:t/>
            </a:r>
            <a:br>
              <a:rPr lang="en-US" sz="3600" dirty="0" smtClean="0"/>
            </a:br>
            <a:endParaRPr lang="en-US" sz="3600" dirty="0"/>
          </a:p>
        </p:txBody>
      </p:sp>
      <p:sp>
        <p:nvSpPr>
          <p:cNvPr id="8" name="Content Placeholder 7"/>
          <p:cNvSpPr>
            <a:spLocks noGrp="1"/>
          </p:cNvSpPr>
          <p:nvPr>
            <p:ph sz="half" idx="1"/>
          </p:nvPr>
        </p:nvSpPr>
        <p:spPr>
          <a:xfrm>
            <a:off x="457200" y="1285370"/>
            <a:ext cx="4038600" cy="5344030"/>
          </a:xfrm>
        </p:spPr>
        <p:txBody>
          <a:bodyPr>
            <a:normAutofit fontScale="85000" lnSpcReduction="20000"/>
          </a:bodyPr>
          <a:lstStyle/>
          <a:p>
            <a:pPr marL="0" indent="0" algn="ctr">
              <a:buNone/>
            </a:pPr>
            <a:r>
              <a:rPr lang="en-US" sz="3600" b="1" i="1" dirty="0" smtClean="0"/>
              <a:t>Physical</a:t>
            </a:r>
          </a:p>
          <a:p>
            <a:r>
              <a:rPr lang="en-US" sz="3000" dirty="0" smtClean="0"/>
              <a:t>Autonomic nervous system balance</a:t>
            </a:r>
          </a:p>
          <a:p>
            <a:r>
              <a:rPr lang="en-US" sz="3000" dirty="0" smtClean="0"/>
              <a:t>Parasympathetic is regularly activated</a:t>
            </a:r>
          </a:p>
          <a:p>
            <a:r>
              <a:rPr lang="en-US" sz="3000" dirty="0" smtClean="0"/>
              <a:t>Not building muscle tension</a:t>
            </a:r>
          </a:p>
          <a:p>
            <a:r>
              <a:rPr lang="en-US" sz="3000" dirty="0" smtClean="0"/>
              <a:t>Adequate capacity for recovery</a:t>
            </a:r>
          </a:p>
          <a:p>
            <a:r>
              <a:rPr lang="en-US" sz="3000" dirty="0" smtClean="0"/>
              <a:t>Sufficient sleep</a:t>
            </a:r>
          </a:p>
          <a:p>
            <a:r>
              <a:rPr lang="en-US" sz="3000" dirty="0" smtClean="0"/>
              <a:t>Proper nutrition</a:t>
            </a:r>
          </a:p>
          <a:p>
            <a:r>
              <a:rPr lang="en-US" sz="3000" dirty="0" smtClean="0"/>
              <a:t>Balance between types of activity, rest/activity etc.</a:t>
            </a:r>
          </a:p>
          <a:p>
            <a:endParaRPr lang="en-US" dirty="0"/>
          </a:p>
        </p:txBody>
      </p:sp>
      <p:sp>
        <p:nvSpPr>
          <p:cNvPr id="9" name="Content Placeholder 8"/>
          <p:cNvSpPr>
            <a:spLocks noGrp="1"/>
          </p:cNvSpPr>
          <p:nvPr>
            <p:ph sz="half" idx="2"/>
          </p:nvPr>
        </p:nvSpPr>
        <p:spPr>
          <a:xfrm>
            <a:off x="4648200" y="1285370"/>
            <a:ext cx="4038600" cy="4840794"/>
          </a:xfrm>
        </p:spPr>
        <p:txBody>
          <a:bodyPr>
            <a:normAutofit fontScale="85000" lnSpcReduction="20000"/>
          </a:bodyPr>
          <a:lstStyle/>
          <a:p>
            <a:pPr marL="0" indent="0" algn="ctr">
              <a:buNone/>
            </a:pPr>
            <a:r>
              <a:rPr lang="en-US" sz="3600" b="1" i="1" dirty="0" smtClean="0"/>
              <a:t>Emotional</a:t>
            </a:r>
          </a:p>
          <a:p>
            <a:r>
              <a:rPr lang="en-US" sz="3000" dirty="0" smtClean="0"/>
              <a:t>Able to allow full experience of emotion without tension or breath-holding</a:t>
            </a:r>
          </a:p>
          <a:p>
            <a:r>
              <a:rPr lang="en-US" sz="3000" dirty="0" smtClean="0"/>
              <a:t>Able to separate emotion from thought to avoid emotional recycling</a:t>
            </a:r>
          </a:p>
          <a:p>
            <a:r>
              <a:rPr lang="en-US" sz="3000" dirty="0" smtClean="0"/>
              <a:t>Able to briefly experience other’s emotions</a:t>
            </a:r>
          </a:p>
          <a:p>
            <a:r>
              <a:rPr lang="en-US" sz="3000" dirty="0" smtClean="0"/>
              <a:t>Natural empathy and compassion</a:t>
            </a:r>
          </a:p>
        </p:txBody>
      </p:sp>
      <p:sp>
        <p:nvSpPr>
          <p:cNvPr id="2" name="Slide Number Placeholder 1"/>
          <p:cNvSpPr>
            <a:spLocks noGrp="1"/>
          </p:cNvSpPr>
          <p:nvPr>
            <p:ph type="sldNum" sz="quarter" idx="12"/>
          </p:nvPr>
        </p:nvSpPr>
        <p:spPr/>
        <p:txBody>
          <a:bodyPr/>
          <a:lstStyle/>
          <a:p>
            <a:fld id="{B8E9FAA0-15F3-4103-BFA8-958C0345E320}" type="slidenum">
              <a:rPr lang="en-US" sz="1800" smtClean="0"/>
              <a:t>29</a:t>
            </a:fld>
            <a:endParaRPr lang="en-US" sz="1800" dirty="0"/>
          </a:p>
        </p:txBody>
      </p:sp>
      <p:sp>
        <p:nvSpPr>
          <p:cNvPr id="5" name="TextBox 4"/>
          <p:cNvSpPr txBox="1"/>
          <p:nvPr/>
        </p:nvSpPr>
        <p:spPr>
          <a:xfrm>
            <a:off x="0" y="85040"/>
            <a:ext cx="9067800" cy="1200329"/>
          </a:xfrm>
          <a:prstGeom prst="rect">
            <a:avLst/>
          </a:prstGeom>
          <a:noFill/>
        </p:spPr>
        <p:txBody>
          <a:bodyPr wrap="square" rtlCol="0">
            <a:spAutoFit/>
          </a:bodyPr>
          <a:lstStyle/>
          <a:p>
            <a:pPr algn="ctr"/>
            <a:r>
              <a:rPr lang="en-US" sz="3600" b="1" dirty="0" smtClean="0"/>
              <a:t>What Health Looks Like:</a:t>
            </a:r>
          </a:p>
          <a:p>
            <a:pPr algn="ctr"/>
            <a:r>
              <a:rPr lang="en-US" sz="3600" b="1" dirty="0" smtClean="0"/>
              <a:t>Components of Balance</a:t>
            </a:r>
            <a:endParaRPr lang="en-US" sz="3600" b="1" dirty="0"/>
          </a:p>
        </p:txBody>
      </p:sp>
    </p:spTree>
    <p:extLst>
      <p:ext uri="{BB962C8B-B14F-4D97-AF65-F5344CB8AC3E}">
        <p14:creationId xmlns:p14="http://schemas.microsoft.com/office/powerpoint/2010/main" val="167425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0"/>
            <a:ext cx="8382000" cy="5334000"/>
          </a:xfrm>
        </p:spPr>
        <p:txBody>
          <a:bodyPr>
            <a:normAutofit fontScale="92500" lnSpcReduction="10000"/>
          </a:bodyPr>
          <a:lstStyle/>
          <a:p>
            <a:r>
              <a:rPr lang="en-US" dirty="0" smtClean="0"/>
              <a:t>Escalating Physical, Mental, Emotional tension</a:t>
            </a:r>
          </a:p>
          <a:p>
            <a:r>
              <a:rPr lang="en-US" dirty="0" smtClean="0"/>
              <a:t>Narrow vision, limited receptivity and learning</a:t>
            </a:r>
          </a:p>
          <a:p>
            <a:r>
              <a:rPr lang="en-US" dirty="0" smtClean="0"/>
              <a:t>Pressure, hurry, Increased reactivity</a:t>
            </a:r>
          </a:p>
          <a:p>
            <a:r>
              <a:rPr lang="en-US" dirty="0" smtClean="0"/>
              <a:t>More errors, less </a:t>
            </a:r>
            <a:r>
              <a:rPr lang="en-US" dirty="0"/>
              <a:t>efficiency, </a:t>
            </a:r>
            <a:r>
              <a:rPr lang="en-US" dirty="0" smtClean="0"/>
              <a:t>limited creativity</a:t>
            </a:r>
          </a:p>
          <a:p>
            <a:r>
              <a:rPr lang="en-US" dirty="0"/>
              <a:t>Short-term focus, easily </a:t>
            </a:r>
            <a:r>
              <a:rPr lang="en-US" dirty="0" smtClean="0"/>
              <a:t>distracted, procrastination</a:t>
            </a:r>
            <a:endParaRPr lang="en-US" dirty="0"/>
          </a:p>
          <a:p>
            <a:r>
              <a:rPr lang="en-US" dirty="0"/>
              <a:t>Return to old methods, Increased </a:t>
            </a:r>
            <a:r>
              <a:rPr lang="en-US" dirty="0" smtClean="0"/>
              <a:t>rigidity</a:t>
            </a:r>
          </a:p>
          <a:p>
            <a:r>
              <a:rPr lang="en-US" dirty="0"/>
              <a:t>Diminished </a:t>
            </a:r>
            <a:r>
              <a:rPr lang="en-US" dirty="0" smtClean="0"/>
              <a:t>awareness </a:t>
            </a:r>
            <a:r>
              <a:rPr lang="en-US" dirty="0"/>
              <a:t>(tend not to be aware of reduced effectiveness</a:t>
            </a:r>
            <a:r>
              <a:rPr lang="en-US" dirty="0" smtClean="0"/>
              <a:t>)</a:t>
            </a:r>
          </a:p>
          <a:p>
            <a:r>
              <a:rPr lang="en-US" dirty="0" smtClean="0"/>
              <a:t>More self-centered, less empathic, need control</a:t>
            </a:r>
          </a:p>
          <a:p>
            <a:r>
              <a:rPr lang="en-US" dirty="0" smtClean="0"/>
              <a:t>Diminished capacity for recovery</a:t>
            </a:r>
          </a:p>
        </p:txBody>
      </p:sp>
      <p:sp>
        <p:nvSpPr>
          <p:cNvPr id="5" name="Title 4"/>
          <p:cNvSpPr>
            <a:spLocks noGrp="1"/>
          </p:cNvSpPr>
          <p:nvPr>
            <p:ph type="title"/>
          </p:nvPr>
        </p:nvSpPr>
        <p:spPr>
          <a:xfrm>
            <a:off x="457200" y="274638"/>
            <a:ext cx="8229600" cy="792162"/>
          </a:xfrm>
        </p:spPr>
        <p:txBody>
          <a:bodyPr>
            <a:normAutofit/>
          </a:bodyPr>
          <a:lstStyle/>
          <a:p>
            <a:pPr algn="ctr"/>
            <a:r>
              <a:rPr lang="en-US" b="1" dirty="0" smtClean="0"/>
              <a:t>Effects of Being Out of Balance</a:t>
            </a:r>
            <a:endParaRPr lang="en-US" b="1" dirty="0"/>
          </a:p>
        </p:txBody>
      </p:sp>
      <p:sp>
        <p:nvSpPr>
          <p:cNvPr id="2" name="Slide Number Placeholder 1"/>
          <p:cNvSpPr>
            <a:spLocks noGrp="1"/>
          </p:cNvSpPr>
          <p:nvPr>
            <p:ph type="sldNum" sz="quarter" idx="12"/>
          </p:nvPr>
        </p:nvSpPr>
        <p:spPr/>
        <p:txBody>
          <a:bodyPr/>
          <a:lstStyle/>
          <a:p>
            <a:fld id="{B8E9FAA0-15F3-4103-BFA8-958C0345E320}" type="slidenum">
              <a:rPr lang="en-US" sz="1800" smtClean="0"/>
              <a:t>3</a:t>
            </a:fld>
            <a:endParaRPr lang="en-US" sz="1800" dirty="0"/>
          </a:p>
        </p:txBody>
      </p:sp>
    </p:spTree>
    <p:extLst>
      <p:ext uri="{BB962C8B-B14F-4D97-AF65-F5344CB8AC3E}">
        <p14:creationId xmlns:p14="http://schemas.microsoft.com/office/powerpoint/2010/main" val="1682046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00329"/>
            <a:ext cx="4191000" cy="5657671"/>
          </a:xfrm>
        </p:spPr>
        <p:txBody>
          <a:bodyPr>
            <a:normAutofit fontScale="92500" lnSpcReduction="20000"/>
          </a:bodyPr>
          <a:lstStyle/>
          <a:p>
            <a:pPr marL="0" indent="0" algn="ctr">
              <a:buNone/>
            </a:pPr>
            <a:r>
              <a:rPr lang="en-US" sz="3600" b="1" i="1" dirty="0" smtClean="0"/>
              <a:t>Thought</a:t>
            </a:r>
          </a:p>
          <a:p>
            <a:r>
              <a:rPr lang="en-US" sz="3200" dirty="0" smtClean="0"/>
              <a:t>Recognize direction and likely effects of thought</a:t>
            </a:r>
          </a:p>
          <a:p>
            <a:r>
              <a:rPr lang="en-US" sz="3200" dirty="0" smtClean="0"/>
              <a:t>Able to redirect and clarify thinking when not helpful or productive</a:t>
            </a:r>
          </a:p>
          <a:p>
            <a:r>
              <a:rPr lang="en-US" sz="3200" dirty="0" smtClean="0"/>
              <a:t>Thought becomes integrated with experience</a:t>
            </a:r>
          </a:p>
          <a:p>
            <a:r>
              <a:rPr lang="en-US" sz="3200" dirty="0" smtClean="0"/>
              <a:t>Regular time for reflection and discovery</a:t>
            </a:r>
          </a:p>
          <a:p>
            <a:endParaRPr lang="en-US" sz="3200" dirty="0"/>
          </a:p>
        </p:txBody>
      </p:sp>
      <p:sp>
        <p:nvSpPr>
          <p:cNvPr id="4" name="Content Placeholder 3"/>
          <p:cNvSpPr>
            <a:spLocks noGrp="1"/>
          </p:cNvSpPr>
          <p:nvPr>
            <p:ph sz="half" idx="2"/>
          </p:nvPr>
        </p:nvSpPr>
        <p:spPr>
          <a:xfrm>
            <a:off x="4648200" y="1295400"/>
            <a:ext cx="4038600" cy="5410200"/>
          </a:xfrm>
        </p:spPr>
        <p:txBody>
          <a:bodyPr>
            <a:normAutofit fontScale="92500" lnSpcReduction="20000"/>
          </a:bodyPr>
          <a:lstStyle/>
          <a:p>
            <a:pPr marL="0" indent="0" algn="ctr">
              <a:buNone/>
            </a:pPr>
            <a:r>
              <a:rPr lang="en-US" sz="3600" b="1" i="1" dirty="0" smtClean="0"/>
              <a:t>Perception</a:t>
            </a:r>
          </a:p>
          <a:p>
            <a:r>
              <a:rPr lang="en-US" sz="3200" dirty="0" smtClean="0"/>
              <a:t>Flexible frame</a:t>
            </a:r>
          </a:p>
          <a:p>
            <a:r>
              <a:rPr lang="en-US" sz="3200" dirty="0" smtClean="0"/>
              <a:t>Clear, receptive filter</a:t>
            </a:r>
          </a:p>
          <a:p>
            <a:r>
              <a:rPr lang="en-US" sz="3200" dirty="0" smtClean="0"/>
              <a:t>Adaptable Focus</a:t>
            </a:r>
          </a:p>
          <a:p>
            <a:r>
              <a:rPr lang="en-US" sz="3200" dirty="0" smtClean="0"/>
              <a:t>Components of Clear Perception</a:t>
            </a:r>
          </a:p>
          <a:p>
            <a:pPr lvl="1"/>
            <a:r>
              <a:rPr lang="en-US" sz="3000" dirty="0" smtClean="0"/>
              <a:t>Compassion</a:t>
            </a:r>
          </a:p>
          <a:p>
            <a:pPr lvl="1"/>
            <a:r>
              <a:rPr lang="en-US" sz="3000" dirty="0" smtClean="0"/>
              <a:t>Personal Responsibility</a:t>
            </a:r>
          </a:p>
          <a:p>
            <a:pPr lvl="1"/>
            <a:r>
              <a:rPr lang="en-US" sz="3000" dirty="0" smtClean="0"/>
              <a:t>Hope</a:t>
            </a:r>
          </a:p>
          <a:p>
            <a:pPr lvl="1"/>
            <a:r>
              <a:rPr lang="en-US" sz="3000" dirty="0" smtClean="0"/>
              <a:t>Humility</a:t>
            </a:r>
          </a:p>
          <a:p>
            <a:pPr marL="457200" lvl="1" indent="0">
              <a:buNone/>
            </a:pPr>
            <a:endParaRPr lang="en-US" dirty="0" smtClean="0"/>
          </a:p>
        </p:txBody>
      </p:sp>
      <p:sp>
        <p:nvSpPr>
          <p:cNvPr id="5" name="Slide Number Placeholder 4"/>
          <p:cNvSpPr>
            <a:spLocks noGrp="1"/>
          </p:cNvSpPr>
          <p:nvPr>
            <p:ph type="sldNum" sz="quarter" idx="12"/>
          </p:nvPr>
        </p:nvSpPr>
        <p:spPr/>
        <p:txBody>
          <a:bodyPr/>
          <a:lstStyle/>
          <a:p>
            <a:fld id="{B8E9FAA0-15F3-4103-BFA8-958C0345E320}" type="slidenum">
              <a:rPr lang="en-US" sz="1800" smtClean="0"/>
              <a:t>30</a:t>
            </a:fld>
            <a:endParaRPr lang="en-US" sz="1800" dirty="0"/>
          </a:p>
        </p:txBody>
      </p:sp>
      <p:sp>
        <p:nvSpPr>
          <p:cNvPr id="7" name="Title 5"/>
          <p:cNvSpPr>
            <a:spLocks noGrp="1"/>
          </p:cNvSpPr>
          <p:nvPr>
            <p:ph type="title"/>
          </p:nvPr>
        </p:nvSpPr>
        <p:spPr>
          <a:xfrm>
            <a:off x="457200" y="76200"/>
            <a:ext cx="8229600" cy="1143000"/>
          </a:xfrm>
        </p:spPr>
        <p:txBody>
          <a:bodyPr>
            <a:normAutofit fontScale="90000"/>
          </a:bodyPr>
          <a:lstStyle/>
          <a:p>
            <a:r>
              <a:rPr lang="en-US" sz="3600" dirty="0" smtClean="0"/>
              <a:t/>
            </a:r>
            <a:br>
              <a:rPr lang="en-US" sz="3600" dirty="0" smtClean="0"/>
            </a:br>
            <a:endParaRPr lang="en-US" sz="3600" dirty="0"/>
          </a:p>
        </p:txBody>
      </p:sp>
      <p:sp>
        <p:nvSpPr>
          <p:cNvPr id="6" name="TextBox 5"/>
          <p:cNvSpPr txBox="1"/>
          <p:nvPr/>
        </p:nvSpPr>
        <p:spPr>
          <a:xfrm>
            <a:off x="0" y="0"/>
            <a:ext cx="9067800" cy="1200329"/>
          </a:xfrm>
          <a:prstGeom prst="rect">
            <a:avLst/>
          </a:prstGeom>
          <a:noFill/>
        </p:spPr>
        <p:txBody>
          <a:bodyPr wrap="square" rtlCol="0">
            <a:spAutoFit/>
          </a:bodyPr>
          <a:lstStyle/>
          <a:p>
            <a:pPr algn="ctr"/>
            <a:r>
              <a:rPr lang="en-US" sz="3600" b="1" dirty="0" smtClean="0"/>
              <a:t>What Health Looks Like:</a:t>
            </a:r>
          </a:p>
          <a:p>
            <a:pPr algn="ctr"/>
            <a:r>
              <a:rPr lang="en-US" sz="3600" b="1" dirty="0" smtClean="0"/>
              <a:t>Components of Balance</a:t>
            </a:r>
            <a:endParaRPr lang="en-US" sz="3600" b="1" dirty="0"/>
          </a:p>
        </p:txBody>
      </p:sp>
    </p:spTree>
    <p:extLst>
      <p:ext uri="{BB962C8B-B14F-4D97-AF65-F5344CB8AC3E}">
        <p14:creationId xmlns:p14="http://schemas.microsoft.com/office/powerpoint/2010/main" val="1333562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733800"/>
          </a:xfrm>
        </p:spPr>
        <p:txBody>
          <a:bodyPr>
            <a:normAutofit/>
          </a:bodyPr>
          <a:lstStyle/>
          <a:p>
            <a:r>
              <a:rPr lang="en-US" sz="4800" dirty="0" smtClean="0"/>
              <a:t>Everything* is easier to the extent we are in Balance and more difficult to the extent we are out of Balance.</a:t>
            </a:r>
            <a:endParaRPr lang="en-US" sz="4800" dirty="0"/>
          </a:p>
        </p:txBody>
      </p:sp>
      <p:sp>
        <p:nvSpPr>
          <p:cNvPr id="3" name="Content Placeholder 2"/>
          <p:cNvSpPr>
            <a:spLocks noGrp="1"/>
          </p:cNvSpPr>
          <p:nvPr>
            <p:ph idx="1"/>
          </p:nvPr>
        </p:nvSpPr>
        <p:spPr>
          <a:xfrm>
            <a:off x="304800" y="4114800"/>
            <a:ext cx="8686800" cy="2438400"/>
          </a:xfrm>
        </p:spPr>
        <p:txBody>
          <a:bodyPr>
            <a:noAutofit/>
          </a:bodyPr>
          <a:lstStyle/>
          <a:p>
            <a:pPr marL="0" indent="0" algn="ctr">
              <a:buNone/>
            </a:pPr>
            <a:r>
              <a:rPr lang="en-US" sz="2800" dirty="0" smtClean="0"/>
              <a:t>*Except anxiety, </a:t>
            </a:r>
            <a:r>
              <a:rPr lang="en-US" sz="2800" dirty="0"/>
              <a:t>anger, mistakes</a:t>
            </a:r>
            <a:r>
              <a:rPr lang="en-US" sz="2800" dirty="0" smtClean="0"/>
              <a:t>, misunderstanding, panic attacks, heart attacks, depression, conflict, psychosis, procrastination**, etc.</a:t>
            </a:r>
          </a:p>
          <a:p>
            <a:pPr marL="0" indent="0" algn="ctr">
              <a:buNone/>
            </a:pPr>
            <a:endParaRPr lang="en-US" sz="800" dirty="0" smtClean="0"/>
          </a:p>
          <a:p>
            <a:pPr marL="0" indent="0" algn="ctr">
              <a:buNone/>
            </a:pPr>
            <a:r>
              <a:rPr lang="en-US" sz="2800" dirty="0" smtClean="0"/>
              <a:t>(**Procrastination is a guilt-ridden attempt to restore Balance)</a:t>
            </a:r>
            <a:endParaRPr lang="en-US" sz="2800"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31</a:t>
            </a:fld>
            <a:endParaRPr lang="en-US" sz="1800" dirty="0"/>
          </a:p>
        </p:txBody>
      </p:sp>
    </p:spTree>
    <p:extLst>
      <p:ext uri="{BB962C8B-B14F-4D97-AF65-F5344CB8AC3E}">
        <p14:creationId xmlns:p14="http://schemas.microsoft.com/office/powerpoint/2010/main" val="109117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Balance</a:t>
            </a:r>
            <a:r>
              <a:rPr lang="en-US" sz="4800" b="1" dirty="0" smtClean="0"/>
              <a:t> Is A Choice</a:t>
            </a:r>
            <a:endParaRPr lang="en-US" sz="4800" b="1" dirty="0"/>
          </a:p>
        </p:txBody>
      </p:sp>
      <p:sp>
        <p:nvSpPr>
          <p:cNvPr id="3" name="Content Placeholder 2"/>
          <p:cNvSpPr>
            <a:spLocks noGrp="1"/>
          </p:cNvSpPr>
          <p:nvPr>
            <p:ph idx="1"/>
          </p:nvPr>
        </p:nvSpPr>
        <p:spPr>
          <a:xfrm>
            <a:off x="457200" y="1600200"/>
            <a:ext cx="8229600" cy="4419600"/>
          </a:xfrm>
        </p:spPr>
        <p:txBody>
          <a:bodyPr>
            <a:normAutofit lnSpcReduction="10000"/>
          </a:bodyPr>
          <a:lstStyle/>
          <a:p>
            <a:pPr marL="0" indent="0" algn="ctr">
              <a:buNone/>
            </a:pPr>
            <a:r>
              <a:rPr lang="en-US" sz="4000" dirty="0" smtClean="0"/>
              <a:t>When we make balance </a:t>
            </a:r>
            <a:r>
              <a:rPr lang="en-US" sz="4000" dirty="0"/>
              <a:t>a</a:t>
            </a:r>
            <a:r>
              <a:rPr lang="en-US" sz="4000" dirty="0" smtClean="0"/>
              <a:t> high priority, we can more effectively prioritize and manage demands and potential stressors.  </a:t>
            </a:r>
          </a:p>
          <a:p>
            <a:pPr marL="0" indent="0" algn="ctr">
              <a:buNone/>
            </a:pPr>
            <a:r>
              <a:rPr lang="en-US" sz="4000" dirty="0" smtClean="0"/>
              <a:t>This brings a sense of ease as well as quality and effectiveness to work and relationships.</a:t>
            </a:r>
            <a:endParaRPr lang="en-US" sz="4000" dirty="0"/>
          </a:p>
        </p:txBody>
      </p:sp>
      <p:sp>
        <p:nvSpPr>
          <p:cNvPr id="4" name="Slide Number Placeholder 3"/>
          <p:cNvSpPr>
            <a:spLocks noGrp="1"/>
          </p:cNvSpPr>
          <p:nvPr>
            <p:ph type="sldNum" sz="quarter" idx="12"/>
          </p:nvPr>
        </p:nvSpPr>
        <p:spPr/>
        <p:txBody>
          <a:bodyPr/>
          <a:lstStyle/>
          <a:p>
            <a:fld id="{B8E9FAA0-15F3-4103-BFA8-958C0345E320}" type="slidenum">
              <a:rPr lang="en-US" sz="1800" smtClean="0"/>
              <a:t>32</a:t>
            </a:fld>
            <a:endParaRPr lang="en-US" sz="1800" dirty="0"/>
          </a:p>
        </p:txBody>
      </p:sp>
    </p:spTree>
    <p:extLst>
      <p:ext uri="{BB962C8B-B14F-4D97-AF65-F5344CB8AC3E}">
        <p14:creationId xmlns:p14="http://schemas.microsoft.com/office/powerpoint/2010/main" val="222433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4000" b="1" dirty="0" smtClean="0"/>
              <a:t>Additional Information</a:t>
            </a:r>
            <a:endParaRPr lang="en-US" sz="4000" b="1" dirty="0"/>
          </a:p>
        </p:txBody>
      </p:sp>
      <p:sp>
        <p:nvSpPr>
          <p:cNvPr id="3" name="Content Placeholder 2"/>
          <p:cNvSpPr>
            <a:spLocks noGrp="1"/>
          </p:cNvSpPr>
          <p:nvPr>
            <p:ph idx="1"/>
          </p:nvPr>
        </p:nvSpPr>
        <p:spPr>
          <a:xfrm>
            <a:off x="457200" y="914400"/>
            <a:ext cx="8229600" cy="5715000"/>
          </a:xfrm>
        </p:spPr>
        <p:txBody>
          <a:bodyPr>
            <a:normAutofit lnSpcReduction="10000"/>
          </a:bodyPr>
          <a:lstStyle/>
          <a:p>
            <a:pPr marL="0" indent="0" algn="ctr">
              <a:buNone/>
            </a:pPr>
            <a:endParaRPr lang="en-US" sz="1900" dirty="0"/>
          </a:p>
          <a:p>
            <a:pPr marL="0" indent="0" algn="ctr">
              <a:buNone/>
            </a:pPr>
            <a:r>
              <a:rPr lang="en-US" b="1" dirty="0" smtClean="0"/>
              <a:t>Videos on Balance Techniques </a:t>
            </a:r>
            <a:r>
              <a:rPr lang="en-US" dirty="0" smtClean="0"/>
              <a:t>and topics related to this presentation can be viewed at:</a:t>
            </a:r>
          </a:p>
          <a:p>
            <a:pPr marL="0" indent="0" algn="ctr">
              <a:buNone/>
            </a:pPr>
            <a:r>
              <a:rPr lang="en-US" dirty="0">
                <a:hlinkClick r:id="rId2"/>
              </a:rPr>
              <a:t>http://</a:t>
            </a:r>
            <a:r>
              <a:rPr lang="en-US" dirty="0" smtClean="0">
                <a:hlinkClick r:id="rId2"/>
              </a:rPr>
              <a:t>bobvanoosterhout.com/id133.html</a:t>
            </a:r>
            <a:endParaRPr lang="en-US" dirty="0" smtClean="0"/>
          </a:p>
          <a:p>
            <a:pPr marL="0" indent="0">
              <a:buNone/>
            </a:pPr>
            <a:endParaRPr lang="en-US" sz="1900" dirty="0"/>
          </a:p>
          <a:p>
            <a:pPr marL="0" indent="0" algn="ctr">
              <a:buNone/>
            </a:pPr>
            <a:r>
              <a:rPr lang="en-US" b="1" dirty="0" smtClean="0"/>
              <a:t>Additional articles, information and presentation screens and handouts can be viewed at </a:t>
            </a:r>
            <a:r>
              <a:rPr lang="en-US" dirty="0" smtClean="0">
                <a:hlinkClick r:id="rId3"/>
              </a:rPr>
              <a:t>www.bobvanoosterhout.com</a:t>
            </a:r>
            <a:r>
              <a:rPr lang="en-US" dirty="0" smtClean="0"/>
              <a:t> </a:t>
            </a:r>
          </a:p>
          <a:p>
            <a:pPr marL="0" indent="0" algn="ctr">
              <a:buNone/>
            </a:pPr>
            <a:endParaRPr lang="en-US" sz="1900" dirty="0"/>
          </a:p>
          <a:p>
            <a:pPr marL="0" indent="0" algn="ctr">
              <a:buNone/>
            </a:pPr>
            <a:endParaRPr lang="en-US" sz="1600" dirty="0"/>
          </a:p>
          <a:p>
            <a:pPr marL="0" indent="0" algn="ctr">
              <a:buNone/>
            </a:pPr>
            <a:r>
              <a:rPr lang="en-US" dirty="0" smtClean="0"/>
              <a:t>Email Bob:</a:t>
            </a:r>
          </a:p>
          <a:p>
            <a:pPr marL="0" indent="0" algn="ctr">
              <a:buNone/>
            </a:pPr>
            <a:r>
              <a:rPr lang="en-US" dirty="0" smtClean="0"/>
              <a:t>bobvanoost@gmail.com</a:t>
            </a:r>
          </a:p>
        </p:txBody>
      </p:sp>
      <p:sp>
        <p:nvSpPr>
          <p:cNvPr id="4" name="Slide Number Placeholder 3"/>
          <p:cNvSpPr>
            <a:spLocks noGrp="1"/>
          </p:cNvSpPr>
          <p:nvPr>
            <p:ph type="sldNum" sz="quarter" idx="12"/>
          </p:nvPr>
        </p:nvSpPr>
        <p:spPr/>
        <p:txBody>
          <a:bodyPr/>
          <a:lstStyle/>
          <a:p>
            <a:fld id="{B8E9FAA0-15F3-4103-BFA8-958C0345E320}" type="slidenum">
              <a:rPr lang="en-US" sz="1800" smtClean="0"/>
              <a:t>33</a:t>
            </a:fld>
            <a:endParaRPr lang="en-US" sz="1800" dirty="0"/>
          </a:p>
        </p:txBody>
      </p:sp>
    </p:spTree>
    <p:extLst>
      <p:ext uri="{BB962C8B-B14F-4D97-AF65-F5344CB8AC3E}">
        <p14:creationId xmlns:p14="http://schemas.microsoft.com/office/powerpoint/2010/main" val="1921751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800600"/>
            <a:ext cx="8763000" cy="990600"/>
          </a:xfrm>
        </p:spPr>
        <p:txBody>
          <a:bodyPr>
            <a:noAutofit/>
          </a:bodyPr>
          <a:lstStyle/>
          <a:p>
            <a:r>
              <a:rPr lang="en-US" sz="3200" dirty="0" smtClean="0"/>
              <a:t>Van Oosterhout, Bob, </a:t>
            </a:r>
            <a:r>
              <a:rPr lang="en-US" sz="3200" u="sng" dirty="0" smtClean="0"/>
              <a:t>Slow Down and Lighten Up: Letting Go of Stress and Tension,</a:t>
            </a:r>
            <a:r>
              <a:rPr lang="en-US" sz="3200" dirty="0" smtClean="0"/>
              <a:t> 2016</a:t>
            </a:r>
            <a:endParaRPr lang="en-US" sz="3200" u="sng"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1447800" y="228600"/>
            <a:ext cx="6553200" cy="4498975"/>
          </a:xfrm>
        </p:spPr>
      </p:pic>
      <p:sp>
        <p:nvSpPr>
          <p:cNvPr id="7" name="Text Placeholder 6"/>
          <p:cNvSpPr>
            <a:spLocks noGrp="1"/>
          </p:cNvSpPr>
          <p:nvPr>
            <p:ph type="body" sz="half" idx="2"/>
          </p:nvPr>
        </p:nvSpPr>
        <p:spPr>
          <a:xfrm>
            <a:off x="1676400" y="5638800"/>
            <a:ext cx="5678488" cy="1143000"/>
          </a:xfrm>
        </p:spPr>
        <p:txBody>
          <a:bodyPr>
            <a:normAutofit/>
          </a:bodyPr>
          <a:lstStyle/>
          <a:p>
            <a:pPr algn="ctr"/>
            <a:endParaRPr lang="en-US" sz="800" dirty="0"/>
          </a:p>
          <a:p>
            <a:pPr algn="ctr"/>
            <a:r>
              <a:rPr lang="en-US" sz="2400" dirty="0"/>
              <a:t>Available through Amazon.com, Kindle and select bookstores</a:t>
            </a:r>
          </a:p>
          <a:p>
            <a:pPr algn="ctr"/>
            <a:endParaRPr lang="en-US" dirty="0"/>
          </a:p>
          <a:p>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mtClean="0"/>
              <a:t>34</a:t>
            </a:fld>
            <a:endParaRPr lang="en-US"/>
          </a:p>
        </p:txBody>
      </p:sp>
    </p:spTree>
    <p:extLst>
      <p:ext uri="{BB962C8B-B14F-4D97-AF65-F5344CB8AC3E}">
        <p14:creationId xmlns:p14="http://schemas.microsoft.com/office/powerpoint/2010/main" val="2622116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76200"/>
            <a:ext cx="8534400" cy="1371600"/>
          </a:xfrm>
        </p:spPr>
        <p:txBody>
          <a:bodyPr>
            <a:normAutofit/>
          </a:bodyPr>
          <a:lstStyle/>
          <a:p>
            <a:r>
              <a:rPr lang="en-US" sz="6000" b="1" dirty="0" smtClean="0"/>
              <a:t>LCC Course</a:t>
            </a:r>
            <a:endParaRPr lang="en-US" sz="6000" b="1" dirty="0"/>
          </a:p>
        </p:txBody>
      </p:sp>
      <p:sp>
        <p:nvSpPr>
          <p:cNvPr id="6" name="Subtitle 5"/>
          <p:cNvSpPr>
            <a:spLocks noGrp="1"/>
          </p:cNvSpPr>
          <p:nvPr>
            <p:ph type="subTitle" idx="1"/>
          </p:nvPr>
        </p:nvSpPr>
        <p:spPr>
          <a:xfrm>
            <a:off x="914400" y="1371600"/>
            <a:ext cx="7543800" cy="4953000"/>
          </a:xfrm>
        </p:spPr>
        <p:txBody>
          <a:bodyPr>
            <a:normAutofit fontScale="92500" lnSpcReduction="10000"/>
          </a:bodyPr>
          <a:lstStyle/>
          <a:p>
            <a:r>
              <a:rPr lang="en-US" sz="7200" b="1" dirty="0" smtClean="0"/>
              <a:t>PFHW 181</a:t>
            </a:r>
          </a:p>
          <a:p>
            <a:r>
              <a:rPr lang="en-US" sz="7200" b="1" dirty="0" smtClean="0"/>
              <a:t>Stress Management</a:t>
            </a:r>
          </a:p>
          <a:p>
            <a:r>
              <a:rPr lang="en-US" sz="7200" b="1" dirty="0" smtClean="0"/>
              <a:t>(Online)</a:t>
            </a:r>
          </a:p>
          <a:p>
            <a:endParaRPr lang="en-US" sz="1200" b="1" dirty="0" smtClean="0"/>
          </a:p>
          <a:p>
            <a:endParaRPr lang="en-US" sz="1200" b="1" dirty="0"/>
          </a:p>
          <a:p>
            <a:r>
              <a:rPr lang="en-US" sz="2400" b="1" dirty="0" smtClean="0"/>
              <a:t>(</a:t>
            </a:r>
            <a:r>
              <a:rPr lang="en-US" b="1" dirty="0" smtClean="0"/>
              <a:t>Note:  On-campus and 8 week online sections are taught by other instructors)</a:t>
            </a:r>
            <a:endParaRPr lang="en-US" b="1" dirty="0"/>
          </a:p>
        </p:txBody>
      </p:sp>
      <p:sp>
        <p:nvSpPr>
          <p:cNvPr id="4" name="Slide Number Placeholder 3"/>
          <p:cNvSpPr>
            <a:spLocks noGrp="1"/>
          </p:cNvSpPr>
          <p:nvPr>
            <p:ph type="sldNum" sz="quarter" idx="12"/>
          </p:nvPr>
        </p:nvSpPr>
        <p:spPr/>
        <p:txBody>
          <a:bodyPr/>
          <a:lstStyle/>
          <a:p>
            <a:fld id="{B8E9FAA0-15F3-4103-BFA8-958C0345E320}" type="slidenum">
              <a:rPr lang="en-US" smtClean="0"/>
              <a:t>35</a:t>
            </a:fld>
            <a:endParaRPr lang="en-US"/>
          </a:p>
        </p:txBody>
      </p:sp>
    </p:spTree>
    <p:extLst>
      <p:ext uri="{BB962C8B-B14F-4D97-AF65-F5344CB8AC3E}">
        <p14:creationId xmlns:p14="http://schemas.microsoft.com/office/powerpoint/2010/main" val="3469442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610600" cy="6278562"/>
          </a:xfrm>
        </p:spPr>
        <p:txBody>
          <a:bodyPr anchor="t">
            <a:normAutofit/>
          </a:bodyPr>
          <a:lstStyle/>
          <a:p>
            <a:r>
              <a:rPr lang="en-US" sz="4000" dirty="0" smtClean="0"/>
              <a:t>Current project in response to the election and </a:t>
            </a:r>
            <a:r>
              <a:rPr lang="en-US" sz="4000" dirty="0"/>
              <a:t>recent political </a:t>
            </a:r>
            <a:r>
              <a:rPr lang="en-US" sz="4000" dirty="0" smtClean="0"/>
              <a:t>events:</a:t>
            </a:r>
            <a:r>
              <a:rPr lang="en-US" sz="3600" dirty="0" smtClean="0"/>
              <a:t/>
            </a:r>
            <a:br>
              <a:rPr lang="en-US" sz="3600" dirty="0" smtClean="0"/>
            </a:br>
            <a:r>
              <a:rPr lang="en-US" dirty="0" smtClean="0"/>
              <a:t/>
            </a:r>
            <a:br>
              <a:rPr lang="en-US" dirty="0" smtClean="0"/>
            </a:br>
            <a:r>
              <a:rPr lang="en-US" sz="6000" dirty="0" smtClean="0"/>
              <a:t>Bring Truth to Fear</a:t>
            </a:r>
            <a:br>
              <a:rPr lang="en-US" sz="6000" dirty="0" smtClean="0"/>
            </a:br>
            <a:r>
              <a:rPr lang="en-US" sz="6000" dirty="0"/>
              <a:t/>
            </a:r>
            <a:br>
              <a:rPr lang="en-US" sz="6000" dirty="0"/>
            </a:br>
            <a:r>
              <a:rPr lang="en-US" sz="3600" dirty="0"/>
              <a:t>(http://</a:t>
            </a:r>
            <a:r>
              <a:rPr lang="en-US" sz="3600" dirty="0" smtClean="0"/>
              <a:t>bobvanoosterhout.com/id137.html</a:t>
            </a:r>
            <a:r>
              <a:rPr lang="en-US" sz="3600" dirty="0"/>
              <a:t>)</a:t>
            </a:r>
          </a:p>
        </p:txBody>
      </p:sp>
      <p:sp>
        <p:nvSpPr>
          <p:cNvPr id="2" name="Slide Number Placeholder 1"/>
          <p:cNvSpPr>
            <a:spLocks noGrp="1"/>
          </p:cNvSpPr>
          <p:nvPr>
            <p:ph type="sldNum" sz="quarter" idx="12"/>
          </p:nvPr>
        </p:nvSpPr>
        <p:spPr/>
        <p:txBody>
          <a:bodyPr/>
          <a:lstStyle/>
          <a:p>
            <a:fld id="{B8E9FAA0-15F3-4103-BFA8-958C0345E320}" type="slidenum">
              <a:rPr lang="en-US" sz="1800" smtClean="0"/>
              <a:t>36</a:t>
            </a:fld>
            <a:endParaRPr lang="en-US" sz="1800" dirty="0"/>
          </a:p>
        </p:txBody>
      </p:sp>
    </p:spTree>
    <p:extLst>
      <p:ext uri="{BB962C8B-B14F-4D97-AF65-F5344CB8AC3E}">
        <p14:creationId xmlns:p14="http://schemas.microsoft.com/office/powerpoint/2010/main" val="12644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normAutofit fontScale="90000"/>
          </a:bodyPr>
          <a:lstStyle/>
          <a:p>
            <a:r>
              <a:rPr lang="en-US" b="1" dirty="0" smtClean="0"/>
              <a:t>Research on Overwork</a:t>
            </a:r>
            <a:endParaRPr lang="en-US" b="1" dirty="0"/>
          </a:p>
        </p:txBody>
      </p:sp>
      <p:sp>
        <p:nvSpPr>
          <p:cNvPr id="4" name="Content Placeholder 3"/>
          <p:cNvSpPr>
            <a:spLocks noGrp="1"/>
          </p:cNvSpPr>
          <p:nvPr>
            <p:ph idx="1"/>
          </p:nvPr>
        </p:nvSpPr>
        <p:spPr>
          <a:xfrm>
            <a:off x="228600" y="838200"/>
            <a:ext cx="8763000" cy="5867400"/>
          </a:xfrm>
        </p:spPr>
        <p:txBody>
          <a:bodyPr>
            <a:normAutofit lnSpcReduction="10000"/>
          </a:bodyPr>
          <a:lstStyle/>
          <a:p>
            <a:r>
              <a:rPr lang="en-US" dirty="0"/>
              <a:t>Each additional patient assigned </a:t>
            </a:r>
            <a:r>
              <a:rPr lang="en-US" dirty="0" smtClean="0"/>
              <a:t>nurses </a:t>
            </a:r>
            <a:r>
              <a:rPr lang="en-US" dirty="0"/>
              <a:t>resulted in </a:t>
            </a:r>
            <a:r>
              <a:rPr lang="en-US" dirty="0" smtClean="0"/>
              <a:t>7% increase in 30-day </a:t>
            </a:r>
            <a:r>
              <a:rPr lang="en-US" dirty="0"/>
              <a:t>patient </a:t>
            </a:r>
            <a:r>
              <a:rPr lang="en-US" dirty="0" smtClean="0"/>
              <a:t>mortality</a:t>
            </a:r>
          </a:p>
          <a:p>
            <a:r>
              <a:rPr lang="en-US" dirty="0"/>
              <a:t>When nurses had eight patients instead of four, their patients had a 31% higher chance of dying within 30 days of </a:t>
            </a:r>
            <a:r>
              <a:rPr lang="en-US" dirty="0" smtClean="0"/>
              <a:t>admission</a:t>
            </a:r>
          </a:p>
          <a:p>
            <a:r>
              <a:rPr lang="en-US" dirty="0"/>
              <a:t>The risk of occupational injury is doubled when employees work more than 12 hours per day and goes up by over 40 per cent over 10 hours in a given day </a:t>
            </a:r>
            <a:endParaRPr lang="en-US" dirty="0" smtClean="0"/>
          </a:p>
          <a:p>
            <a:r>
              <a:rPr lang="en-US" dirty="0"/>
              <a:t>worker performance in a sample of white-collar jobs decreased by as much as 20 per cent when 60 or more hours were worked per week </a:t>
            </a:r>
          </a:p>
        </p:txBody>
      </p:sp>
      <p:sp>
        <p:nvSpPr>
          <p:cNvPr id="2" name="Slide Number Placeholder 1"/>
          <p:cNvSpPr>
            <a:spLocks noGrp="1"/>
          </p:cNvSpPr>
          <p:nvPr>
            <p:ph type="sldNum" sz="quarter" idx="12"/>
          </p:nvPr>
        </p:nvSpPr>
        <p:spPr/>
        <p:txBody>
          <a:bodyPr/>
          <a:lstStyle/>
          <a:p>
            <a:fld id="{B8E9FAA0-15F3-4103-BFA8-958C0345E320}" type="slidenum">
              <a:rPr lang="en-US" smtClean="0"/>
              <a:t>4</a:t>
            </a:fld>
            <a:endParaRPr lang="en-US"/>
          </a:p>
        </p:txBody>
      </p:sp>
    </p:spTree>
    <p:extLst>
      <p:ext uri="{BB962C8B-B14F-4D97-AF65-F5344CB8AC3E}">
        <p14:creationId xmlns:p14="http://schemas.microsoft.com/office/powerpoint/2010/main" val="177604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2288" y="4800600"/>
            <a:ext cx="5486400" cy="152400"/>
          </a:xfrm>
        </p:spPr>
        <p:txBody>
          <a:bodyPr>
            <a:normAutofit fontScale="90000"/>
          </a:bodyPr>
          <a:lstStyle/>
          <a:p>
            <a:r>
              <a:rPr lang="en-US" dirty="0" smtClean="0"/>
              <a:t> </a:t>
            </a:r>
            <a:endParaRPr lang="en-US" dirty="0"/>
          </a:p>
        </p:txBody>
      </p:sp>
      <p:sp>
        <p:nvSpPr>
          <p:cNvPr id="9" name="Text Placeholder 8"/>
          <p:cNvSpPr>
            <a:spLocks noGrp="1"/>
          </p:cNvSpPr>
          <p:nvPr>
            <p:ph type="body" sz="half" idx="2"/>
          </p:nvPr>
        </p:nvSpPr>
        <p:spPr>
          <a:xfrm>
            <a:off x="609600" y="4724400"/>
            <a:ext cx="7924800" cy="2133600"/>
          </a:xfrm>
        </p:spPr>
        <p:txBody>
          <a:bodyPr>
            <a:noAutofit/>
          </a:bodyPr>
          <a:lstStyle/>
          <a:p>
            <a:r>
              <a:rPr lang="en-US" sz="3200" dirty="0"/>
              <a:t>“…overwork is literally a story of diminishing returns: keep overworking, and you’ll </a:t>
            </a:r>
            <a:r>
              <a:rPr lang="en-US" sz="3200" dirty="0" smtClean="0"/>
              <a:t>progressively </a:t>
            </a:r>
            <a:r>
              <a:rPr lang="en-US" sz="3200" dirty="0"/>
              <a:t>work more stupidly on tasks that are increasingly meaningless</a:t>
            </a:r>
            <a:r>
              <a:rPr lang="en-US" sz="3200" dirty="0" smtClean="0"/>
              <a:t>.”</a:t>
            </a:r>
            <a:endParaRPr lang="en-US" sz="3200" dirty="0"/>
          </a:p>
        </p:txBody>
      </p:sp>
      <p:sp>
        <p:nvSpPr>
          <p:cNvPr id="2" name="Slide Number Placeholder 1"/>
          <p:cNvSpPr>
            <a:spLocks noGrp="1"/>
          </p:cNvSpPr>
          <p:nvPr>
            <p:ph type="sldNum" sz="quarter" idx="12"/>
          </p:nvPr>
        </p:nvSpPr>
        <p:spPr/>
        <p:txBody>
          <a:bodyPr/>
          <a:lstStyle/>
          <a:p>
            <a:fld id="{B8E9FAA0-15F3-4103-BFA8-958C0345E320}" type="slidenum">
              <a:rPr lang="en-US" smtClean="0"/>
              <a:t>5</a:t>
            </a:fld>
            <a:endParaRPr lang="en-US"/>
          </a:p>
        </p:txBody>
      </p:sp>
      <p:pic>
        <p:nvPicPr>
          <p:cNvPr id="12" name="Picture Placeholder 11"/>
          <p:cNvPicPr>
            <a:picLocks noGrp="1" noChangeAspect="1"/>
          </p:cNvPicPr>
          <p:nvPr>
            <p:ph type="pic" idx="1"/>
          </p:nvPr>
        </p:nvPicPr>
        <p:blipFill>
          <a:blip r:embed="rId3">
            <a:extLst>
              <a:ext uri="{28A0092B-C50C-407E-A947-70E740481C1C}">
                <a14:useLocalDpi xmlns:a14="http://schemas.microsoft.com/office/drawing/2010/main" val="0"/>
              </a:ext>
            </a:extLst>
          </a:blip>
          <a:srcRect t="14169" b="14169"/>
          <a:stretch>
            <a:fillRect/>
          </a:stretch>
        </p:blipFill>
        <p:spPr>
          <a:xfrm>
            <a:off x="914400" y="152400"/>
            <a:ext cx="7086600" cy="4191000"/>
          </a:xfrm>
        </p:spPr>
      </p:pic>
    </p:spTree>
    <p:extLst>
      <p:ext uri="{BB962C8B-B14F-4D97-AF65-F5344CB8AC3E}">
        <p14:creationId xmlns:p14="http://schemas.microsoft.com/office/powerpoint/2010/main" val="258571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b="1" dirty="0" smtClean="0"/>
              <a:t>Causes of Imbalance</a:t>
            </a:r>
            <a:endParaRPr lang="en-US" b="1" dirty="0"/>
          </a:p>
        </p:txBody>
      </p:sp>
      <p:sp>
        <p:nvSpPr>
          <p:cNvPr id="3" name="Content Placeholder 2"/>
          <p:cNvSpPr>
            <a:spLocks noGrp="1"/>
          </p:cNvSpPr>
          <p:nvPr>
            <p:ph idx="1"/>
          </p:nvPr>
        </p:nvSpPr>
        <p:spPr>
          <a:xfrm>
            <a:off x="609600" y="1219200"/>
            <a:ext cx="8229600" cy="5334000"/>
          </a:xfrm>
        </p:spPr>
        <p:txBody>
          <a:bodyPr>
            <a:normAutofit fontScale="92500" lnSpcReduction="10000"/>
          </a:bodyPr>
          <a:lstStyle/>
          <a:p>
            <a:r>
              <a:rPr lang="en-US" dirty="0" smtClean="0"/>
              <a:t>Lack of sleep (&lt;7-8 hours on regular basis)</a:t>
            </a:r>
          </a:p>
          <a:p>
            <a:r>
              <a:rPr lang="en-US" dirty="0" smtClean="0"/>
              <a:t>Overwork, lack of effective support</a:t>
            </a:r>
          </a:p>
          <a:p>
            <a:r>
              <a:rPr lang="en-US" dirty="0" smtClean="0"/>
              <a:t>Exhaustion, insufficient recovery time</a:t>
            </a:r>
          </a:p>
          <a:p>
            <a:r>
              <a:rPr lang="en-US" dirty="0" smtClean="0"/>
              <a:t>Stress, pressure, hurry</a:t>
            </a:r>
          </a:p>
          <a:p>
            <a:r>
              <a:rPr lang="en-US" dirty="0" smtClean="0"/>
              <a:t>Pushing, driving, trying too hard</a:t>
            </a:r>
          </a:p>
          <a:p>
            <a:r>
              <a:rPr lang="en-US" dirty="0" smtClean="0"/>
              <a:t>Unrealistic expectations, perceptual disconnect</a:t>
            </a:r>
          </a:p>
          <a:p>
            <a:r>
              <a:rPr lang="en-US" dirty="0" smtClean="0"/>
              <a:t>Limited variety and contrast in activities (social/alone, active/quiet,  work/recreation, etc.)</a:t>
            </a:r>
          </a:p>
          <a:p>
            <a:r>
              <a:rPr lang="en-US" dirty="0"/>
              <a:t>Conceptual and Structural </a:t>
            </a:r>
            <a:r>
              <a:rPr lang="en-US" dirty="0" smtClean="0"/>
              <a:t>Emotion</a:t>
            </a:r>
          </a:p>
          <a:p>
            <a:r>
              <a:rPr lang="en-US" dirty="0" smtClean="0"/>
              <a:t>Lack of purpose or meaning</a:t>
            </a:r>
          </a:p>
        </p:txBody>
      </p:sp>
      <p:sp>
        <p:nvSpPr>
          <p:cNvPr id="4" name="Slide Number Placeholder 3"/>
          <p:cNvSpPr>
            <a:spLocks noGrp="1"/>
          </p:cNvSpPr>
          <p:nvPr>
            <p:ph type="sldNum" sz="quarter" idx="12"/>
          </p:nvPr>
        </p:nvSpPr>
        <p:spPr/>
        <p:txBody>
          <a:bodyPr/>
          <a:lstStyle/>
          <a:p>
            <a:fld id="{B8E9FAA0-15F3-4103-BFA8-958C0345E320}" type="slidenum">
              <a:rPr lang="en-US" sz="1800" smtClean="0"/>
              <a:t>6</a:t>
            </a:fld>
            <a:endParaRPr lang="en-US" sz="1800" dirty="0"/>
          </a:p>
        </p:txBody>
      </p:sp>
    </p:spTree>
    <p:extLst>
      <p:ext uri="{BB962C8B-B14F-4D97-AF65-F5344CB8AC3E}">
        <p14:creationId xmlns:p14="http://schemas.microsoft.com/office/powerpoint/2010/main" val="153323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How it Works:  Interaction of Body, </a:t>
            </a:r>
            <a:r>
              <a:rPr lang="en-US" b="1" dirty="0" smtClean="0"/>
              <a:t>Mind </a:t>
            </a:r>
            <a:r>
              <a:rPr lang="en-US" b="1" dirty="0"/>
              <a:t>and Emotion</a:t>
            </a:r>
          </a:p>
        </p:txBody>
      </p:sp>
      <p:sp>
        <p:nvSpPr>
          <p:cNvPr id="3" name="Content Placeholder 2"/>
          <p:cNvSpPr>
            <a:spLocks noGrp="1"/>
          </p:cNvSpPr>
          <p:nvPr>
            <p:ph idx="1"/>
          </p:nvPr>
        </p:nvSpPr>
        <p:spPr>
          <a:xfrm>
            <a:off x="152400" y="1524000"/>
            <a:ext cx="8763000" cy="4953000"/>
          </a:xfrm>
        </p:spPr>
        <p:txBody>
          <a:bodyPr>
            <a:normAutofit fontScale="92500" lnSpcReduction="10000"/>
          </a:bodyPr>
          <a:lstStyle/>
          <a:p>
            <a:r>
              <a:rPr lang="en-US" b="1" dirty="0"/>
              <a:t>Body</a:t>
            </a:r>
            <a:r>
              <a:rPr lang="en-US" dirty="0"/>
              <a:t> produces energy for </a:t>
            </a:r>
            <a:r>
              <a:rPr lang="en-US" dirty="0" smtClean="0"/>
              <a:t>activity and maintenance, sends </a:t>
            </a:r>
            <a:r>
              <a:rPr lang="en-US" dirty="0"/>
              <a:t>information to </a:t>
            </a:r>
            <a:r>
              <a:rPr lang="en-US" dirty="0" smtClean="0"/>
              <a:t>the mind</a:t>
            </a:r>
            <a:r>
              <a:rPr lang="en-US" dirty="0"/>
              <a:t>, experiences </a:t>
            </a:r>
            <a:r>
              <a:rPr lang="en-US" dirty="0" smtClean="0"/>
              <a:t>emotion, </a:t>
            </a:r>
            <a:r>
              <a:rPr lang="en-US" dirty="0"/>
              <a:t>creates signals when there is </a:t>
            </a:r>
            <a:r>
              <a:rPr lang="en-US" dirty="0" smtClean="0"/>
              <a:t>a need for balance</a:t>
            </a:r>
          </a:p>
          <a:p>
            <a:endParaRPr lang="en-US" sz="1100" dirty="0"/>
          </a:p>
          <a:p>
            <a:r>
              <a:rPr lang="en-US" b="1" dirty="0"/>
              <a:t>Mind </a:t>
            </a:r>
            <a:r>
              <a:rPr lang="en-US" dirty="0"/>
              <a:t>responds to perception and </a:t>
            </a:r>
            <a:r>
              <a:rPr lang="en-US" dirty="0" smtClean="0"/>
              <a:t>experience, maintains the capacity for assessment, reflection, discovery, and creativity, send signals to body to carry out action.  (Mind includes perception and thought)</a:t>
            </a:r>
          </a:p>
          <a:p>
            <a:endParaRPr lang="en-US" sz="1100" dirty="0"/>
          </a:p>
          <a:p>
            <a:r>
              <a:rPr lang="en-US" dirty="0"/>
              <a:t> </a:t>
            </a:r>
            <a:r>
              <a:rPr lang="en-US" b="1" dirty="0" smtClean="0"/>
              <a:t>Emotion</a:t>
            </a:r>
            <a:r>
              <a:rPr lang="en-US" dirty="0" smtClean="0"/>
              <a:t> </a:t>
            </a:r>
            <a:r>
              <a:rPr lang="en-US" dirty="0"/>
              <a:t>responds to </a:t>
            </a:r>
            <a:r>
              <a:rPr lang="en-US" dirty="0" smtClean="0"/>
              <a:t>perception, </a:t>
            </a:r>
            <a:r>
              <a:rPr lang="en-US" dirty="0"/>
              <a:t>physical </a:t>
            </a:r>
            <a:r>
              <a:rPr lang="en-US" dirty="0" smtClean="0"/>
              <a:t>state, and thought and maintains the capacity for empathy</a:t>
            </a:r>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mtClean="0"/>
              <a:t>7</a:t>
            </a:fld>
            <a:endParaRPr lang="en-US"/>
          </a:p>
        </p:txBody>
      </p:sp>
    </p:spTree>
    <p:extLst>
      <p:ext uri="{BB962C8B-B14F-4D97-AF65-F5344CB8AC3E}">
        <p14:creationId xmlns:p14="http://schemas.microsoft.com/office/powerpoint/2010/main" val="383641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How It Works:  Body</a:t>
            </a:r>
            <a:endParaRPr lang="en-US" b="1" dirty="0"/>
          </a:p>
        </p:txBody>
      </p:sp>
      <p:sp>
        <p:nvSpPr>
          <p:cNvPr id="3" name="Content Placeholder 2"/>
          <p:cNvSpPr>
            <a:spLocks noGrp="1"/>
          </p:cNvSpPr>
          <p:nvPr>
            <p:ph idx="1"/>
          </p:nvPr>
        </p:nvSpPr>
        <p:spPr>
          <a:xfrm>
            <a:off x="457200" y="1371600"/>
            <a:ext cx="8229600" cy="5105400"/>
          </a:xfrm>
        </p:spPr>
        <p:txBody>
          <a:bodyPr>
            <a:normAutofit/>
          </a:bodyPr>
          <a:lstStyle/>
          <a:p>
            <a:r>
              <a:rPr lang="en-US" sz="3000" dirty="0" smtClean="0"/>
              <a:t>Autonomic nervous system regulates the production and distribution of energy.</a:t>
            </a:r>
          </a:p>
          <a:p>
            <a:endParaRPr lang="en-US" sz="1000" dirty="0" smtClean="0"/>
          </a:p>
          <a:p>
            <a:r>
              <a:rPr lang="en-US" sz="3000" dirty="0" smtClean="0"/>
              <a:t>Either sends energy to muscles for movement (sympathetic) or to internal systems for maintenance (parasympathetic)</a:t>
            </a:r>
          </a:p>
          <a:p>
            <a:endParaRPr lang="en-US" sz="1000" dirty="0" smtClean="0"/>
          </a:p>
          <a:p>
            <a:r>
              <a:rPr lang="en-US" sz="3000" dirty="0" smtClean="0"/>
              <a:t>Responds to input from thought, perception, and proprioception</a:t>
            </a:r>
          </a:p>
          <a:p>
            <a:endParaRPr lang="en-US" sz="1000" dirty="0" smtClean="0"/>
          </a:p>
          <a:p>
            <a:r>
              <a:rPr lang="en-US" sz="3000" dirty="0" smtClean="0"/>
              <a:t>Balance is maintained by responding to signals regarding need for rest, food, activity etc.</a:t>
            </a:r>
            <a:endParaRPr lang="en-US" sz="3000" dirty="0"/>
          </a:p>
          <a:p>
            <a:pPr marL="0" indent="0">
              <a:buNone/>
            </a:pPr>
            <a:endParaRPr lang="en-US" sz="1200" dirty="0" smtClean="0"/>
          </a:p>
        </p:txBody>
      </p:sp>
      <p:sp>
        <p:nvSpPr>
          <p:cNvPr id="4" name="Slide Number Placeholder 3"/>
          <p:cNvSpPr>
            <a:spLocks noGrp="1"/>
          </p:cNvSpPr>
          <p:nvPr>
            <p:ph type="sldNum" sz="quarter" idx="12"/>
          </p:nvPr>
        </p:nvSpPr>
        <p:spPr/>
        <p:txBody>
          <a:bodyPr/>
          <a:lstStyle/>
          <a:p>
            <a:fld id="{B8E9FAA0-15F3-4103-BFA8-958C0345E320}" type="slidenum">
              <a:rPr lang="en-US" sz="1800" smtClean="0"/>
              <a:t>8</a:t>
            </a:fld>
            <a:endParaRPr lang="en-US" sz="1800" dirty="0"/>
          </a:p>
        </p:txBody>
      </p:sp>
    </p:spTree>
    <p:extLst>
      <p:ext uri="{BB962C8B-B14F-4D97-AF65-F5344CB8AC3E}">
        <p14:creationId xmlns:p14="http://schemas.microsoft.com/office/powerpoint/2010/main" val="151326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lstStyle/>
          <a:p>
            <a:r>
              <a:rPr lang="en-US" b="1" dirty="0" smtClean="0"/>
              <a:t>How It Works:  Thought</a:t>
            </a:r>
            <a:endParaRPr lang="en-US" b="1" dirty="0"/>
          </a:p>
        </p:txBody>
      </p:sp>
      <p:sp>
        <p:nvSpPr>
          <p:cNvPr id="6" name="Content Placeholder 5"/>
          <p:cNvSpPr>
            <a:spLocks noGrp="1"/>
          </p:cNvSpPr>
          <p:nvPr>
            <p:ph idx="1"/>
          </p:nvPr>
        </p:nvSpPr>
        <p:spPr>
          <a:xfrm>
            <a:off x="457200" y="1143000"/>
            <a:ext cx="8229600" cy="5334000"/>
          </a:xfrm>
        </p:spPr>
        <p:txBody>
          <a:bodyPr>
            <a:normAutofit lnSpcReduction="10000"/>
          </a:bodyPr>
          <a:lstStyle/>
          <a:p>
            <a:r>
              <a:rPr lang="en-US" dirty="0" smtClean="0"/>
              <a:t>Brain </a:t>
            </a:r>
            <a:r>
              <a:rPr lang="en-US" dirty="0"/>
              <a:t>is continually </a:t>
            </a:r>
            <a:r>
              <a:rPr lang="en-US" dirty="0" smtClean="0"/>
              <a:t>forming, </a:t>
            </a:r>
            <a:r>
              <a:rPr lang="en-US" dirty="0"/>
              <a:t>creating neural </a:t>
            </a:r>
            <a:r>
              <a:rPr lang="en-US" dirty="0" smtClean="0"/>
              <a:t>pathways  </a:t>
            </a:r>
            <a:r>
              <a:rPr lang="en-US" dirty="0"/>
              <a:t>and adapting to </a:t>
            </a:r>
            <a:r>
              <a:rPr lang="en-US" dirty="0" smtClean="0"/>
              <a:t>perception, thought, </a:t>
            </a:r>
            <a:r>
              <a:rPr lang="en-US" dirty="0"/>
              <a:t>and experience. --road </a:t>
            </a:r>
            <a:r>
              <a:rPr lang="en-US" dirty="0" smtClean="0"/>
              <a:t>analogy</a:t>
            </a:r>
            <a:endParaRPr lang="en-US" dirty="0"/>
          </a:p>
          <a:p>
            <a:r>
              <a:rPr lang="en-US" dirty="0" smtClean="0"/>
              <a:t>Pathways used regularly are most easily accessed </a:t>
            </a:r>
          </a:p>
          <a:p>
            <a:r>
              <a:rPr lang="en-US" dirty="0" smtClean="0"/>
              <a:t>We </a:t>
            </a:r>
            <a:r>
              <a:rPr lang="en-US" dirty="0"/>
              <a:t>are either creating new pathways or reinforcing old </a:t>
            </a:r>
            <a:r>
              <a:rPr lang="en-US" dirty="0" smtClean="0"/>
              <a:t>ones</a:t>
            </a:r>
          </a:p>
          <a:p>
            <a:r>
              <a:rPr lang="en-US" dirty="0" smtClean="0"/>
              <a:t>We have the capacity to choose our focus and to assess, discover, value, and make choices about action and direction in the short or long term as appropriate to the situation</a:t>
            </a:r>
            <a:endParaRPr lang="en-US" dirty="0"/>
          </a:p>
          <a:p>
            <a:endParaRPr lang="en-US" dirty="0"/>
          </a:p>
        </p:txBody>
      </p:sp>
      <p:sp>
        <p:nvSpPr>
          <p:cNvPr id="4" name="Slide Number Placeholder 3"/>
          <p:cNvSpPr>
            <a:spLocks noGrp="1"/>
          </p:cNvSpPr>
          <p:nvPr>
            <p:ph type="sldNum" sz="quarter" idx="12"/>
          </p:nvPr>
        </p:nvSpPr>
        <p:spPr/>
        <p:txBody>
          <a:bodyPr/>
          <a:lstStyle/>
          <a:p>
            <a:fld id="{B8E9FAA0-15F3-4103-BFA8-958C0345E320}" type="slidenum">
              <a:rPr lang="en-US" smtClean="0"/>
              <a:t>9</a:t>
            </a:fld>
            <a:endParaRPr lang="en-US"/>
          </a:p>
        </p:txBody>
      </p:sp>
    </p:spTree>
    <p:extLst>
      <p:ext uri="{BB962C8B-B14F-4D97-AF65-F5344CB8AC3E}">
        <p14:creationId xmlns:p14="http://schemas.microsoft.com/office/powerpoint/2010/main" val="68244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10777</TotalTime>
  <Words>2215</Words>
  <Application>Microsoft Office PowerPoint</Application>
  <PresentationFormat>On-screen Show (4:3)</PresentationFormat>
  <Paragraphs>311</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Physical, Mental, &amp; Emotional Balance for Learning and Health</vt:lpstr>
      <vt:lpstr>Common Myths</vt:lpstr>
      <vt:lpstr>Effects of Being Out of Balance</vt:lpstr>
      <vt:lpstr>Research on Overwork</vt:lpstr>
      <vt:lpstr> </vt:lpstr>
      <vt:lpstr>Causes of Imbalance</vt:lpstr>
      <vt:lpstr>How it Works:  Interaction of Body, Mind and Emotion</vt:lpstr>
      <vt:lpstr>How It Works:  Body</vt:lpstr>
      <vt:lpstr>How It Works:  Thought</vt:lpstr>
      <vt:lpstr>How it Works:  Perception  (Analogy  from Photography)</vt:lpstr>
      <vt:lpstr>How it Works: Emotion</vt:lpstr>
      <vt:lpstr>How it Works: Emotion (cont.)</vt:lpstr>
      <vt:lpstr>What Goes Wrong: Inappropriate Shift to Crisis Mode</vt:lpstr>
      <vt:lpstr>Effects of Crisis Mode</vt:lpstr>
      <vt:lpstr>What Goes Wrong:  Body</vt:lpstr>
      <vt:lpstr>What Goes Wrong:  Perception</vt:lpstr>
      <vt:lpstr>What Goes Wrong:  Thought</vt:lpstr>
      <vt:lpstr>What Goes Wrong: Emotion</vt:lpstr>
      <vt:lpstr>What Works:  Start by Restoring Physical Balance</vt:lpstr>
      <vt:lpstr> What Works: Body </vt:lpstr>
      <vt:lpstr>What Works:  Thought</vt:lpstr>
      <vt:lpstr>What Works: Emotion</vt:lpstr>
      <vt:lpstr>What Works: Perception</vt:lpstr>
      <vt:lpstr>Components of Clear Perception</vt:lpstr>
      <vt:lpstr>Compassion  recognizes the dignity and potential of each person.  It involves looking at life from another person’s perspective without judgment while understanding how circumstances contributed to forming his or her behavior, attitude, and outlook.  True Compassion requires the capacity to briefly experience the  emotions and perspective of another.  Compassion allows other people to be fully themselves in our presence.  It connects, includes, and opens. Compassion is not simply a concept; it is something we experienced together.  We are touched by compassion and it allows us to touch and be in touch with others.  </vt:lpstr>
      <vt:lpstr>Personal Responsibility  recognizes that each person (especially oneself) has unique gifts and potential along with the ability to respond and contribute.  Personal Responsibility involves finding balance between the needs of a situation and the capabilities and limitations of participants.  Personal Responsibility rejects the authoritarian term “should” and avoids blame, guilt, and resentment.  It simply looks at what each participant (particularly oneself) can realistically do to improve work, relationships, organizations, and communities. </vt:lpstr>
      <vt:lpstr>Hope  realizes that there is an effective way to handle each situation and that every experience presents a learning opportunity.    Hope believes that each one of us has an inborn capacity to improve our lives and world.    Hope resides in our hearts and in our souls.    </vt:lpstr>
      <vt:lpstr>PowerPoint Presentation</vt:lpstr>
      <vt:lpstr> </vt:lpstr>
      <vt:lpstr> </vt:lpstr>
      <vt:lpstr>Everything* is easier to the extent we are in Balance and more difficult to the extent we are out of Balance.</vt:lpstr>
      <vt:lpstr>Balance Is A Choice</vt:lpstr>
      <vt:lpstr>Additional Information</vt:lpstr>
      <vt:lpstr>Van Oosterhout, Bob, Slow Down and Lighten Up: Letting Go of Stress and Tension, 2016</vt:lpstr>
      <vt:lpstr>LCC Course</vt:lpstr>
      <vt:lpstr>Current project in response to the election and recent political events:  Bring Truth to Fear  (http://bobvanoosterhout.com/id137.html)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Restoring and Maintaining Physical, Mental and Emotional Balance</dc:title>
  <dc:creator>User</dc:creator>
  <cp:lastModifiedBy>Bob</cp:lastModifiedBy>
  <cp:revision>208</cp:revision>
  <cp:lastPrinted>2016-10-05T15:23:52Z</cp:lastPrinted>
  <dcterms:created xsi:type="dcterms:W3CDTF">2014-09-21T23:29:23Z</dcterms:created>
  <dcterms:modified xsi:type="dcterms:W3CDTF">2017-03-21T13:34:34Z</dcterms:modified>
</cp:coreProperties>
</file>